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270" r:id="rId7"/>
    <p:sldId id="272" r:id="rId8"/>
    <p:sldId id="273" r:id="rId9"/>
    <p:sldId id="27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72F7C-C581-4723-BCCF-68D5832B5375}" v="17" dt="2024-04-24T23:10:16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Howard" userId="9f0de3d2-c49d-44a3-ae96-96e88b138650" providerId="ADAL" clId="{CA372F7C-C581-4723-BCCF-68D5832B5375}"/>
    <pc:docChg chg="undo custSel addSld delSld modSld">
      <pc:chgData name="Stacey Howard" userId="9f0de3d2-c49d-44a3-ae96-96e88b138650" providerId="ADAL" clId="{CA372F7C-C581-4723-BCCF-68D5832B5375}" dt="2024-04-24T23:10:33.170" v="2970" actId="255"/>
      <pc:docMkLst>
        <pc:docMk/>
      </pc:docMkLst>
      <pc:sldChg chg="modSp mod">
        <pc:chgData name="Stacey Howard" userId="9f0de3d2-c49d-44a3-ae96-96e88b138650" providerId="ADAL" clId="{CA372F7C-C581-4723-BCCF-68D5832B5375}" dt="2024-04-24T20:06:09.538" v="810" actId="20577"/>
        <pc:sldMkLst>
          <pc:docMk/>
          <pc:sldMk cId="1652133998" sldId="256"/>
        </pc:sldMkLst>
        <pc:spChg chg="mod">
          <ac:chgData name="Stacey Howard" userId="9f0de3d2-c49d-44a3-ae96-96e88b138650" providerId="ADAL" clId="{CA372F7C-C581-4723-BCCF-68D5832B5375}" dt="2024-04-24T20:06:09.538" v="810" actId="20577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Stacey Howard" userId="9f0de3d2-c49d-44a3-ae96-96e88b138650" providerId="ADAL" clId="{CA372F7C-C581-4723-BCCF-68D5832B5375}" dt="2024-04-24T19:26:56.174" v="363" actId="20577"/>
          <ac:spMkLst>
            <pc:docMk/>
            <pc:sldMk cId="1652133998" sldId="256"/>
            <ac:spMk id="7" creationId="{00000000-0000-0000-0000-000000000000}"/>
          </ac:spMkLst>
        </pc:spChg>
      </pc:sldChg>
      <pc:sldChg chg="modSp mod">
        <pc:chgData name="Stacey Howard" userId="9f0de3d2-c49d-44a3-ae96-96e88b138650" providerId="ADAL" clId="{CA372F7C-C581-4723-BCCF-68D5832B5375}" dt="2024-04-24T23:10:33.170" v="2970" actId="255"/>
        <pc:sldMkLst>
          <pc:docMk/>
          <pc:sldMk cId="1654255301" sldId="257"/>
        </pc:sldMkLst>
        <pc:spChg chg="mod">
          <ac:chgData name="Stacey Howard" userId="9f0de3d2-c49d-44a3-ae96-96e88b138650" providerId="ADAL" clId="{CA372F7C-C581-4723-BCCF-68D5832B5375}" dt="2024-04-24T23:10:33.170" v="2970" actId="255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Stacey Howard" userId="9f0de3d2-c49d-44a3-ae96-96e88b138650" providerId="ADAL" clId="{CA372F7C-C581-4723-BCCF-68D5832B5375}" dt="2024-04-24T23:09:42.001" v="2969" actId="20577"/>
          <ac:spMkLst>
            <pc:docMk/>
            <pc:sldMk cId="1654255301" sldId="257"/>
            <ac:spMk id="14" creationId="{00000000-0000-0000-0000-000000000000}"/>
          </ac:spMkLst>
        </pc:spChg>
      </pc:sldChg>
      <pc:sldChg chg="addSp delSp modSp mod">
        <pc:chgData name="Stacey Howard" userId="9f0de3d2-c49d-44a3-ae96-96e88b138650" providerId="ADAL" clId="{CA372F7C-C581-4723-BCCF-68D5832B5375}" dt="2024-04-24T21:00:08.498" v="1939" actId="255"/>
        <pc:sldMkLst>
          <pc:docMk/>
          <pc:sldMk cId="3021407316" sldId="270"/>
        </pc:sldMkLst>
        <pc:spChg chg="add del">
          <ac:chgData name="Stacey Howard" userId="9f0de3d2-c49d-44a3-ae96-96e88b138650" providerId="ADAL" clId="{CA372F7C-C581-4723-BCCF-68D5832B5375}" dt="2024-04-24T20:34:58.802" v="1256" actId="11529"/>
          <ac:spMkLst>
            <pc:docMk/>
            <pc:sldMk cId="3021407316" sldId="270"/>
            <ac:spMk id="2" creationId="{0BC7FE7A-EBA7-0A00-B4DC-0C43BE9CA673}"/>
          </ac:spMkLst>
        </pc:spChg>
        <pc:spChg chg="mod">
          <ac:chgData name="Stacey Howard" userId="9f0de3d2-c49d-44a3-ae96-96e88b138650" providerId="ADAL" clId="{CA372F7C-C581-4723-BCCF-68D5832B5375}" dt="2024-04-24T21:00:08.498" v="1939" actId="255"/>
          <ac:spMkLst>
            <pc:docMk/>
            <pc:sldMk cId="3021407316" sldId="270"/>
            <ac:spMk id="13" creationId="{00000000-0000-0000-0000-000000000000}"/>
          </ac:spMkLst>
        </pc:spChg>
        <pc:spChg chg="mod">
          <ac:chgData name="Stacey Howard" userId="9f0de3d2-c49d-44a3-ae96-96e88b138650" providerId="ADAL" clId="{CA372F7C-C581-4723-BCCF-68D5832B5375}" dt="2024-04-24T20:48:43.286" v="1461" actId="6549"/>
          <ac:spMkLst>
            <pc:docMk/>
            <pc:sldMk cId="3021407316" sldId="270"/>
            <ac:spMk id="14" creationId="{00000000-0000-0000-0000-000000000000}"/>
          </ac:spMkLst>
        </pc:spChg>
      </pc:sldChg>
      <pc:sldChg chg="modSp new mod">
        <pc:chgData name="Stacey Howard" userId="9f0de3d2-c49d-44a3-ae96-96e88b138650" providerId="ADAL" clId="{CA372F7C-C581-4723-BCCF-68D5832B5375}" dt="2024-04-24T20:59:27.185" v="1876" actId="255"/>
        <pc:sldMkLst>
          <pc:docMk/>
          <pc:sldMk cId="1434233954" sldId="271"/>
        </pc:sldMkLst>
        <pc:spChg chg="mod">
          <ac:chgData name="Stacey Howard" userId="9f0de3d2-c49d-44a3-ae96-96e88b138650" providerId="ADAL" clId="{CA372F7C-C581-4723-BCCF-68D5832B5375}" dt="2024-04-24T20:59:27.185" v="1876" actId="255"/>
          <ac:spMkLst>
            <pc:docMk/>
            <pc:sldMk cId="1434233954" sldId="271"/>
            <ac:spMk id="2" creationId="{6DBE45F1-E0AB-906A-E31F-0DA04EE477F5}"/>
          </ac:spMkLst>
        </pc:spChg>
        <pc:spChg chg="mod">
          <ac:chgData name="Stacey Howard" userId="9f0de3d2-c49d-44a3-ae96-96e88b138650" providerId="ADAL" clId="{CA372F7C-C581-4723-BCCF-68D5832B5375}" dt="2024-04-24T20:04:54.409" v="797" actId="20577"/>
          <ac:spMkLst>
            <pc:docMk/>
            <pc:sldMk cId="1434233954" sldId="271"/>
            <ac:spMk id="3" creationId="{CE33D2A4-C6E6-D1EA-450C-3D5985B3E502}"/>
          </ac:spMkLst>
        </pc:spChg>
      </pc:sldChg>
      <pc:sldChg chg="addSp delSp modSp new mod">
        <pc:chgData name="Stacey Howard" userId="9f0de3d2-c49d-44a3-ae96-96e88b138650" providerId="ADAL" clId="{CA372F7C-C581-4723-BCCF-68D5832B5375}" dt="2024-04-24T21:00:27.475" v="1944" actId="20577"/>
        <pc:sldMkLst>
          <pc:docMk/>
          <pc:sldMk cId="2832750265" sldId="272"/>
        </pc:sldMkLst>
        <pc:spChg chg="mod">
          <ac:chgData name="Stacey Howard" userId="9f0de3d2-c49d-44a3-ae96-96e88b138650" providerId="ADAL" clId="{CA372F7C-C581-4723-BCCF-68D5832B5375}" dt="2024-04-24T20:12:07.119" v="967" actId="20577"/>
          <ac:spMkLst>
            <pc:docMk/>
            <pc:sldMk cId="2832750265" sldId="272"/>
            <ac:spMk id="2" creationId="{E1AECA2A-25AD-93BA-648B-27974A914741}"/>
          </ac:spMkLst>
        </pc:spChg>
        <pc:spChg chg="mod">
          <ac:chgData name="Stacey Howard" userId="9f0de3d2-c49d-44a3-ae96-96e88b138650" providerId="ADAL" clId="{CA372F7C-C581-4723-BCCF-68D5832B5375}" dt="2024-04-24T21:00:27.475" v="1944" actId="20577"/>
          <ac:spMkLst>
            <pc:docMk/>
            <pc:sldMk cId="2832750265" sldId="272"/>
            <ac:spMk id="3" creationId="{DC0EA662-2957-E2C0-189F-040C3AE16284}"/>
          </ac:spMkLst>
        </pc:spChg>
        <pc:spChg chg="del mod">
          <ac:chgData name="Stacey Howard" userId="9f0de3d2-c49d-44a3-ae96-96e88b138650" providerId="ADAL" clId="{CA372F7C-C581-4723-BCCF-68D5832B5375}" dt="2024-04-24T20:50:27.001" v="1474" actId="931"/>
          <ac:spMkLst>
            <pc:docMk/>
            <pc:sldMk cId="2832750265" sldId="272"/>
            <ac:spMk id="4" creationId="{C5CAEFD8-C86F-99DF-1455-C214FCF5E215}"/>
          </ac:spMkLst>
        </pc:spChg>
        <pc:picChg chg="add del">
          <ac:chgData name="Stacey Howard" userId="9f0de3d2-c49d-44a3-ae96-96e88b138650" providerId="ADAL" clId="{CA372F7C-C581-4723-BCCF-68D5832B5375}" dt="2024-04-24T20:20:17.237" v="1078" actId="21"/>
          <ac:picMkLst>
            <pc:docMk/>
            <pc:sldMk cId="2832750265" sldId="272"/>
            <ac:picMk id="6" creationId="{49304261-343D-3C2C-C3BE-CA0A1D13D898}"/>
          </ac:picMkLst>
        </pc:picChg>
        <pc:picChg chg="add mod">
          <ac:chgData name="Stacey Howard" userId="9f0de3d2-c49d-44a3-ae96-96e88b138650" providerId="ADAL" clId="{CA372F7C-C581-4723-BCCF-68D5832B5375}" dt="2024-04-24T20:58:51.460" v="1874" actId="14100"/>
          <ac:picMkLst>
            <pc:docMk/>
            <pc:sldMk cId="2832750265" sldId="272"/>
            <ac:picMk id="8" creationId="{DF98FC5A-4058-3FA6-D4A6-E19AA6944D6A}"/>
          </ac:picMkLst>
        </pc:picChg>
      </pc:sldChg>
      <pc:sldChg chg="new del">
        <pc:chgData name="Stacey Howard" userId="9f0de3d2-c49d-44a3-ae96-96e88b138650" providerId="ADAL" clId="{CA372F7C-C581-4723-BCCF-68D5832B5375}" dt="2024-04-24T20:09:08.656" v="812" actId="680"/>
        <pc:sldMkLst>
          <pc:docMk/>
          <pc:sldMk cId="3945306869" sldId="272"/>
        </pc:sldMkLst>
      </pc:sldChg>
      <pc:sldChg chg="addSp modSp new del">
        <pc:chgData name="Stacey Howard" userId="9f0de3d2-c49d-44a3-ae96-96e88b138650" providerId="ADAL" clId="{CA372F7C-C581-4723-BCCF-68D5832B5375}" dt="2024-04-24T21:00:18.962" v="1940" actId="2696"/>
        <pc:sldMkLst>
          <pc:docMk/>
          <pc:sldMk cId="3695840553" sldId="273"/>
        </pc:sldMkLst>
        <pc:picChg chg="add mod">
          <ac:chgData name="Stacey Howard" userId="9f0de3d2-c49d-44a3-ae96-96e88b138650" providerId="ADAL" clId="{CA372F7C-C581-4723-BCCF-68D5832B5375}" dt="2024-04-24T20:20:19.844" v="1079"/>
          <ac:picMkLst>
            <pc:docMk/>
            <pc:sldMk cId="3695840553" sldId="273"/>
            <ac:picMk id="6" creationId="{49304261-343D-3C2C-C3BE-CA0A1D13D898}"/>
          </ac:picMkLst>
        </pc:picChg>
      </pc:sldChg>
      <pc:sldChg chg="modSp mod">
        <pc:chgData name="Stacey Howard" userId="9f0de3d2-c49d-44a3-ae96-96e88b138650" providerId="ADAL" clId="{CA372F7C-C581-4723-BCCF-68D5832B5375}" dt="2024-04-24T23:07:39.992" v="2910" actId="27636"/>
        <pc:sldMkLst>
          <pc:docMk/>
          <pc:sldMk cId="3726128896" sldId="273"/>
        </pc:sldMkLst>
        <pc:spChg chg="mod">
          <ac:chgData name="Stacey Howard" userId="9f0de3d2-c49d-44a3-ae96-96e88b138650" providerId="ADAL" clId="{CA372F7C-C581-4723-BCCF-68D5832B5375}" dt="2024-04-24T22:45:14.333" v="1951" actId="20577"/>
          <ac:spMkLst>
            <pc:docMk/>
            <pc:sldMk cId="3726128896" sldId="273"/>
            <ac:spMk id="2" creationId="{6DBE45F1-E0AB-906A-E31F-0DA04EE477F5}"/>
          </ac:spMkLst>
        </pc:spChg>
        <pc:spChg chg="mod">
          <ac:chgData name="Stacey Howard" userId="9f0de3d2-c49d-44a3-ae96-96e88b138650" providerId="ADAL" clId="{CA372F7C-C581-4723-BCCF-68D5832B5375}" dt="2024-04-24T23:07:39.992" v="2910" actId="27636"/>
          <ac:spMkLst>
            <pc:docMk/>
            <pc:sldMk cId="3726128896" sldId="273"/>
            <ac:spMk id="3" creationId="{CE33D2A4-C6E6-D1EA-450C-3D5985B3E502}"/>
          </ac:spMkLst>
        </pc:spChg>
      </pc:sldChg>
      <pc:sldChg chg="addSp delSp modSp new mod modNotesTx">
        <pc:chgData name="Stacey Howard" userId="9f0de3d2-c49d-44a3-ae96-96e88b138650" providerId="ADAL" clId="{CA372F7C-C581-4723-BCCF-68D5832B5375}" dt="2024-04-24T23:01:33.643" v="2401" actId="255"/>
        <pc:sldMkLst>
          <pc:docMk/>
          <pc:sldMk cId="2199892577" sldId="274"/>
        </pc:sldMkLst>
        <pc:spChg chg="mod">
          <ac:chgData name="Stacey Howard" userId="9f0de3d2-c49d-44a3-ae96-96e88b138650" providerId="ADAL" clId="{CA372F7C-C581-4723-BCCF-68D5832B5375}" dt="2024-04-24T23:01:33.643" v="2401" actId="255"/>
          <ac:spMkLst>
            <pc:docMk/>
            <pc:sldMk cId="2199892577" sldId="274"/>
            <ac:spMk id="2" creationId="{5CC46112-84B8-930D-E393-85F26A6A4260}"/>
          </ac:spMkLst>
        </pc:spChg>
        <pc:spChg chg="del">
          <ac:chgData name="Stacey Howard" userId="9f0de3d2-c49d-44a3-ae96-96e88b138650" providerId="ADAL" clId="{CA372F7C-C581-4723-BCCF-68D5832B5375}" dt="2024-04-24T22:57:52.952" v="2367" actId="931"/>
          <ac:spMkLst>
            <pc:docMk/>
            <pc:sldMk cId="2199892577" sldId="274"/>
            <ac:spMk id="3" creationId="{B175A442-A056-7F35-2502-8614650E18EF}"/>
          </ac:spMkLst>
        </pc:spChg>
        <pc:spChg chg="add mod">
          <ac:chgData name="Stacey Howard" userId="9f0de3d2-c49d-44a3-ae96-96e88b138650" providerId="ADAL" clId="{CA372F7C-C581-4723-BCCF-68D5832B5375}" dt="2024-04-24T23:01:13.500" v="2400" actId="113"/>
          <ac:spMkLst>
            <pc:docMk/>
            <pc:sldMk cId="2199892577" sldId="274"/>
            <ac:spMk id="6" creationId="{E4AB7E01-9D6A-EA42-6B8C-3A62F64467C5}"/>
          </ac:spMkLst>
        </pc:spChg>
        <pc:picChg chg="add mod">
          <ac:chgData name="Stacey Howard" userId="9f0de3d2-c49d-44a3-ae96-96e88b138650" providerId="ADAL" clId="{CA372F7C-C581-4723-BCCF-68D5832B5375}" dt="2024-04-24T22:58:17.762" v="2378" actId="14100"/>
          <ac:picMkLst>
            <pc:docMk/>
            <pc:sldMk cId="2199892577" sldId="274"/>
            <ac:picMk id="5" creationId="{A120955E-FADC-8472-DCF9-5BA1BE4D98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as-ca.org/" TargetMode="External"/><Relationship Id="rId2" Type="http://schemas.openxmlformats.org/officeDocument/2006/relationships/hyperlink" Target="https://leginfo.legislature.ca.gov/faces/billTextClient.xhtml?bill_id=202120220AB9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robat.adobe.com/link/review?uri=urn:aaid:scds:US:11f69cb5-ae36-3485-8bed-d3432a17389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sis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avalley.edu/student-services-and-resources/transfer-center/articulation-office/csu-general-education-worksheet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napavalley.edu/student-services-and-resources/transfer-center/articulation-office/index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ccctransfer.org/cal-getc" TargetMode="External"/><Relationship Id="rId5" Type="http://schemas.openxmlformats.org/officeDocument/2006/relationships/hyperlink" Target="https://napavalley-my.sharepoint.com/personal/anaclare_elizarraras_napavalley_edu/Documents/NVC%20Admin/Curriculum/Meetings/4-19-24/Cal-GETC_Standards_1v0_2023.pdf" TargetMode="External"/><Relationship Id="rId4" Type="http://schemas.openxmlformats.org/officeDocument/2006/relationships/hyperlink" Target="https://www.napavalley.edu/student-services-and-resources/transfer-center/articulation-office/igetc-ge-workshee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Educational-Services-and-Support/common-course-numbering-project#:~:text=Assembly%20Bill%20No.,or%20before%20July%201%2C%202024." TargetMode="External"/><Relationship Id="rId2" Type="http://schemas.openxmlformats.org/officeDocument/2006/relationships/hyperlink" Target="https://leginfo.legislature.ca.gov/faces/billNavClient.xhtml?bill_id=202120220AB1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pavalley-my.sharepoint.com/:b:/g/personal/showard_napavalley_edu/ETPeCHAVw3tBlsyXsYJ9eisB4h71Vw5h0mJrXXpmmc9Ehw?e=Nw1aH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cco.edu/-/media/CCCCO-Website/docs/memo/ESS-23-44-CalGET-Memo-Revision.pdf?la=en&amp;hash=F7873982D937DE096E9A29BCBB5B745EE5590B76" TargetMode="External"/><Relationship Id="rId3" Type="http://schemas.openxmlformats.org/officeDocument/2006/relationships/hyperlink" Target="https://icas-ca.org/wp-content/uploads/2024/01/Cal-GETC_Standards_1v1_2023.pdf" TargetMode="External"/><Relationship Id="rId7" Type="http://schemas.openxmlformats.org/officeDocument/2006/relationships/hyperlink" Target="https://www.cccco.edu/-/media/CCCCO-Website/docs/memo/Cal-GETC-Administrative-Implementation-Guidance.pdf?la=en&amp;hash=DF2FD3E05C058C35ACF2A7B950B2505C4C5E791D" TargetMode="External"/><Relationship Id="rId2" Type="http://schemas.openxmlformats.org/officeDocument/2006/relationships/hyperlink" Target="CCC%20Transfer%20Counselor%20Web%20site%20(Cal-GETC%20Implementation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dd5Sul8xGX5EvHyOGTDEarbNawCx4hMheGqmqlcpd4c/edit" TargetMode="External"/><Relationship Id="rId11" Type="http://schemas.openxmlformats.org/officeDocument/2006/relationships/hyperlink" Target="chrome-extension://efaidnbmnnnibpcajpcglclefindmkaj/https:/www.cccco.edu/-/media/CCCCO-Website/docs/report/2023-common-course-numbering-task-force-report-2-15-24-a11y.pdf?la=en&amp;hash=424EE27CFA742922ACD5D378295134062B8630C5" TargetMode="External"/><Relationship Id="rId5" Type="http://schemas.openxmlformats.org/officeDocument/2006/relationships/hyperlink" Target="https://www.cccco.edu/About-Us/Chancellors-Office/Divisions/Educational-Services-and-Support/What-we-do/Curriculum-and-Instruction-Unit/Templates-For-Approved-Transfer-Model-Curriculum" TargetMode="External"/><Relationship Id="rId10" Type="http://schemas.openxmlformats.org/officeDocument/2006/relationships/hyperlink" Target="https://drive.google.com/file/d/1xMcmrjtU_i2T207OOMjICfAhhaMDRX0C/view?usp=sharing" TargetMode="External"/><Relationship Id="rId4" Type="http://schemas.openxmlformats.org/officeDocument/2006/relationships/hyperlink" Target="https://icas-ca.org/" TargetMode="External"/><Relationship Id="rId9" Type="http://schemas.openxmlformats.org/officeDocument/2006/relationships/hyperlink" Target="https://www.cccco.edu/-/media/CCCCO-Website/docs/memo/ab928-funding-memo-final-12-11-23-a11y.pdf?la=en&amp;hash=52FADBCA7FB4EDD6E20A34C2DFB7D343A80674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cap="none" dirty="0"/>
              <a:t>Transfer Reform </a:t>
            </a:r>
            <a:br>
              <a:rPr lang="en-US" cap="none" dirty="0"/>
            </a:br>
            <a:r>
              <a:rPr lang="en-US" cap="none" dirty="0"/>
              <a:t>(AB 928, AB 1111)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SPR ‘24 Transfer Advisory Committee Meeting</a:t>
            </a:r>
          </a:p>
          <a:p>
            <a:endParaRPr lang="en-US" sz="2000" dirty="0"/>
          </a:p>
          <a:p>
            <a:r>
              <a:rPr lang="en-US" sz="1500" dirty="0"/>
              <a:t>Presented by Stacey Howard, NVC Articulation Officer/Counselor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45F1-E0AB-906A-E31F-0DA04EE4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Overview of AB 928 (Berman,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D2A4-C6E6-D1EA-450C-3D5985B3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AB928 – Student Transfer Achievement Reform Act of 2021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Enacted Jan. 1, 2022</a:t>
            </a:r>
          </a:p>
          <a:p>
            <a:r>
              <a:rPr lang="en-US" dirty="0"/>
              <a:t>State mandated – Implementation Fall 2025</a:t>
            </a:r>
          </a:p>
          <a:p>
            <a:r>
              <a:rPr lang="en-US" dirty="0"/>
              <a:t>Intersegmental Committee of the Academic Senates (</a:t>
            </a:r>
            <a:r>
              <a:rPr lang="en-US" dirty="0">
                <a:hlinkClick r:id="rId3"/>
              </a:rPr>
              <a:t>ICAS</a:t>
            </a:r>
            <a:r>
              <a:rPr lang="en-US" dirty="0"/>
              <a:t>) of the University of California (UC), California State University (CSU) and California Community Colleges (CCC) must establish a single lower division general education pathway</a:t>
            </a:r>
          </a:p>
          <a:p>
            <a:r>
              <a:rPr lang="en-US" dirty="0"/>
              <a:t>IGETC + CSU GE Breadth = </a:t>
            </a:r>
            <a:r>
              <a:rPr lang="en-US" b="1" dirty="0"/>
              <a:t>Cal-GETC </a:t>
            </a:r>
            <a:r>
              <a:rPr lang="en-US" dirty="0"/>
              <a:t>(Begins Fall 2025)</a:t>
            </a:r>
          </a:p>
          <a:p>
            <a:pPr lvl="1"/>
            <a:r>
              <a:rPr lang="en-US" dirty="0"/>
              <a:t>CSU system voted to adopt Cal-GETC across 23 campuses (March 2024)</a:t>
            </a:r>
          </a:p>
          <a:p>
            <a:r>
              <a:rPr lang="en-US" dirty="0"/>
              <a:t>ADT Placement aka Auto-Enroll (Begins Aug. 1 2024)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Requires </a:t>
            </a:r>
            <a:r>
              <a:rPr lang="en-US" dirty="0"/>
              <a:t>CCCs </a:t>
            </a:r>
            <a:r>
              <a:rPr lang="en-US" dirty="0">
                <a:solidFill>
                  <a:schemeClr val="tx1"/>
                </a:solidFill>
              </a:rPr>
              <a:t>to place students on Associate Degree for Transfer (ADT) pathways if a such a pathway exists for the students’ stated major and unless student opts out (</a:t>
            </a:r>
            <a:r>
              <a:rPr lang="en-US" dirty="0">
                <a:solidFill>
                  <a:schemeClr val="tx1"/>
                </a:solidFill>
                <a:hlinkClick r:id="rId4"/>
              </a:rPr>
              <a:t>sample definition of opting ou</a:t>
            </a:r>
            <a:r>
              <a:rPr lang="en-US" dirty="0">
                <a:hlinkClick r:id="rId4"/>
              </a:rPr>
              <a:t>t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Cal-GETC Differences 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36984" y="1600200"/>
            <a:ext cx="9982200" cy="457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Euphemia Body"/>
              </a:rPr>
              <a:t>Cal-GETC is a unified GE transfer pattern that was mapped against IGETC. Key changes include: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Euphemia Body"/>
                <a:cs typeface="Arial" panose="020B0604020202020204" pitchFamily="34" charset="0"/>
              </a:rPr>
              <a:t>Unit reduction in singular pattern to include 11 courses and 34 units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uphemia Body"/>
                <a:cs typeface="Arial" panose="020B0604020202020204" pitchFamily="34" charset="0"/>
              </a:rPr>
              <a:t>Area 1C Oral Comm Cal-GETC applies to both UC and CSU; redeveloped as a new area. </a:t>
            </a:r>
            <a:r>
              <a:rPr lang="en-US" sz="1800" dirty="0">
                <a:latin typeface="Euphemia Body"/>
              </a:rPr>
              <a:t>Revision and strengthening of Oral Comm to meet new core competencies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Euphemia Body"/>
              </a:rPr>
              <a:t>Language Other than English proficiency requirement removed (currently UC only, will remain UC graduation requirement)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uphemia Body"/>
                <a:cs typeface="Arial" panose="020B0604020202020204" pitchFamily="34" charset="0"/>
              </a:rPr>
              <a:t>Ethnic Studies carries over from 24-25 IGETC pattern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uphemia Body"/>
                <a:cs typeface="Arial" panose="020B0604020202020204" pitchFamily="34" charset="0"/>
              </a:rPr>
              <a:t>Area E Self Development &amp; Lifelong learning </a:t>
            </a:r>
            <a:r>
              <a:rPr lang="en-US" sz="1800" dirty="0">
                <a:solidFill>
                  <a:srgbClr val="000000"/>
                </a:solidFill>
                <a:latin typeface="Euphemia Body"/>
                <a:cs typeface="Arial" panose="020B0604020202020204" pitchFamily="34" charset="0"/>
              </a:rPr>
              <a:t>CSU GE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uphemia Body"/>
                <a:cs typeface="Arial" panose="020B0604020202020204" pitchFamily="34" charset="0"/>
              </a:rPr>
              <a:t>will not be in Cal-GETC </a:t>
            </a:r>
            <a:endParaRPr lang="en-US" sz="1800" dirty="0">
              <a:latin typeface="Euphemia Body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uphemia Body"/>
              </a:rPr>
              <a:t>IGETC to Cal-GETC ASSIST data migration project (Summer 2024)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  <a:latin typeface="Euphemia Body"/>
              </a:rPr>
              <a:t>Cal-GETC to go live to the public on </a:t>
            </a:r>
            <a:r>
              <a:rPr lang="en-US" sz="1800" dirty="0">
                <a:solidFill>
                  <a:srgbClr val="000000"/>
                </a:solidFill>
                <a:latin typeface="Euphemia Body"/>
                <a:hlinkClick r:id="rId2"/>
              </a:rPr>
              <a:t>ASSIST.org </a:t>
            </a:r>
            <a:r>
              <a:rPr lang="en-US" sz="1800" dirty="0">
                <a:solidFill>
                  <a:srgbClr val="000000"/>
                </a:solidFill>
                <a:latin typeface="Euphemia Body"/>
              </a:rPr>
              <a:t> with searchable lists (Fall 2025) </a:t>
            </a:r>
          </a:p>
          <a:p>
            <a:pPr>
              <a:lnSpc>
                <a:spcPct val="120000"/>
              </a:lnSpc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Euphemia Body"/>
            </a:endParaRPr>
          </a:p>
          <a:p>
            <a:endParaRPr lang="en-US" dirty="0"/>
          </a:p>
          <a:p>
            <a:pPr lvl="1">
              <a:spcBef>
                <a:spcPts val="0"/>
              </a:spcBef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CA2A-25AD-93BA-648B-27974A91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General Education Patterns and Cal-GETC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EA662-2957-E2C0-189F-040C3AE16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664" y="1344168"/>
            <a:ext cx="4050793" cy="4416552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/>
              <a:t>The NVC Articulation Office maintains the college’s GE course lists:</a:t>
            </a:r>
          </a:p>
          <a:p>
            <a:r>
              <a:rPr lang="en-US" dirty="0">
                <a:hlinkClick r:id="rId3"/>
              </a:rPr>
              <a:t>CSU General Education Worksheets</a:t>
            </a:r>
            <a:endParaRPr lang="en-US" dirty="0"/>
          </a:p>
          <a:p>
            <a:r>
              <a:rPr lang="en-US" dirty="0">
                <a:hlinkClick r:id="rId4"/>
              </a:rPr>
              <a:t>IGETC General Education Worksheets</a:t>
            </a:r>
            <a:endParaRPr lang="en-US" dirty="0"/>
          </a:p>
          <a:p>
            <a:r>
              <a:rPr lang="en-US" dirty="0">
                <a:hlinkClick r:id="rId5"/>
              </a:rPr>
              <a:t>Cal-GETC Sample Certification Form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Cal-GETC implementation plan details are available at: </a:t>
            </a:r>
          </a:p>
          <a:p>
            <a:r>
              <a:rPr lang="en-US" dirty="0">
                <a:hlinkClick r:id="rId6"/>
              </a:rPr>
              <a:t>ccctransfer.org/</a:t>
            </a:r>
            <a:r>
              <a:rPr lang="en-US" dirty="0" err="1">
                <a:hlinkClick r:id="rId6"/>
              </a:rPr>
              <a:t>cal-getc</a:t>
            </a:r>
            <a:r>
              <a:rPr lang="en-US" dirty="0">
                <a:hlinkClick r:id="rId6"/>
              </a:rPr>
              <a:t> </a:t>
            </a:r>
            <a:endParaRPr lang="en-US" dirty="0"/>
          </a:p>
          <a:p>
            <a:r>
              <a:rPr lang="en-US" dirty="0"/>
              <a:t>(CCC Transfer Counselor Web site)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close-up of a data migration">
            <a:extLst>
              <a:ext uri="{FF2B5EF4-FFF2-40B4-BE49-F238E27FC236}">
                <a16:creationId xmlns:a16="http://schemas.microsoft.com/office/drawing/2014/main" id="{DF98FC5A-4058-3FA6-D4A6-E19AA6944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2" y="1600200"/>
            <a:ext cx="6967728" cy="3794760"/>
          </a:xfrm>
        </p:spPr>
      </p:pic>
    </p:spTree>
    <p:extLst>
      <p:ext uri="{BB962C8B-B14F-4D97-AF65-F5344CB8AC3E}">
        <p14:creationId xmlns:p14="http://schemas.microsoft.com/office/powerpoint/2010/main" val="28327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45F1-E0AB-906A-E31F-0DA04EE4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Overview of AB 1111 (Berman,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D2A4-C6E6-D1EA-450C-3D5985B3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200"/>
            <a:ext cx="10153035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AB1111 - Postsecondary Education: Common Course Numbering</a:t>
            </a:r>
            <a:endParaRPr lang="en-US" dirty="0"/>
          </a:p>
          <a:p>
            <a:pPr lvl="1"/>
            <a:r>
              <a:rPr lang="en-US" dirty="0"/>
              <a:t>Enacted Oct. 1, 2021</a:t>
            </a:r>
          </a:p>
          <a:p>
            <a:r>
              <a:rPr lang="en-US" dirty="0"/>
              <a:t>The </a:t>
            </a:r>
            <a:r>
              <a:rPr lang="en-US" dirty="0">
                <a:hlinkClick r:id="rId3"/>
              </a:rPr>
              <a:t>Common Course Numbering Project </a:t>
            </a:r>
            <a:r>
              <a:rPr lang="en-US" dirty="0"/>
              <a:t>requires implementation of a student-facing common course numbering (CCN) system across the California community Colleges.</a:t>
            </a:r>
          </a:p>
          <a:p>
            <a:r>
              <a:rPr lang="en-US" dirty="0"/>
              <a:t>Focus on streamlining transfer by creating conditions for seamless articulation (system-to system and course-to-course)</a:t>
            </a:r>
          </a:p>
          <a:p>
            <a:r>
              <a:rPr lang="en-US" dirty="0"/>
              <a:t>Recent guidance</a:t>
            </a:r>
          </a:p>
          <a:p>
            <a:pPr marL="914400" lvl="2" indent="0">
              <a:buNone/>
            </a:pPr>
            <a:r>
              <a:rPr lang="en-US" sz="1600" b="1" dirty="0"/>
              <a:t>Chancellor’s Office </a:t>
            </a:r>
            <a:r>
              <a:rPr lang="en-US" sz="1600" b="1" dirty="0">
                <a:hlinkClick r:id="rId4"/>
              </a:rPr>
              <a:t>CCN Memo ESLEI 24-22 Via Email April 15, 2024</a:t>
            </a:r>
          </a:p>
          <a:p>
            <a:pPr marL="914400" lvl="2" indent="0">
              <a:buNone/>
            </a:pPr>
            <a:r>
              <a:rPr lang="en-US" sz="1600" b="1" dirty="0">
                <a:hlinkClick r:id="rId4"/>
              </a:rPr>
              <a:t>ASCCC.org</a:t>
            </a:r>
            <a:r>
              <a:rPr lang="en-US" sz="1600" b="1" dirty="0"/>
              <a:t> April 16 update and information on CCN Implementation</a:t>
            </a:r>
            <a:endParaRPr lang="en-US" sz="1600" b="1" dirty="0">
              <a:hlinkClick r:id="rId4"/>
            </a:endParaRPr>
          </a:p>
          <a:p>
            <a:r>
              <a:rPr lang="en-US" dirty="0"/>
              <a:t>Phase 1 courses ready for Fall 2025 enrollment and include the highest enrolled courses in our system: </a:t>
            </a:r>
          </a:p>
          <a:p>
            <a:pPr lvl="1"/>
            <a:r>
              <a:rPr lang="en-US" dirty="0"/>
              <a:t>College Composition, Argumentative Writing and Critical Thinking, Public, Speaking, Introduction to Statistics, Introduction to American Government and Politics, Introduction to Psychology</a:t>
            </a:r>
            <a:endParaRPr lang="en-US" dirty="0"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112-84B8-930D-E393-85F26A6A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CCN Timeline</a:t>
            </a:r>
          </a:p>
        </p:txBody>
      </p:sp>
      <p:pic>
        <p:nvPicPr>
          <p:cNvPr id="5" name="Content Placeholder 4" descr="A chart with different colored rectangles">
            <a:extLst>
              <a:ext uri="{FF2B5EF4-FFF2-40B4-BE49-F238E27FC236}">
                <a16:creationId xmlns:a16="http://schemas.microsoft.com/office/drawing/2014/main" id="{A120955E-FADC-8472-DCF9-5BA1BE4D9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1720646"/>
            <a:ext cx="9301316" cy="47391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B7E01-9D6A-EA42-6B8C-3A62F64467C5}"/>
              </a:ext>
            </a:extLst>
          </p:cNvPr>
          <p:cNvSpPr txBox="1"/>
          <p:nvPr/>
        </p:nvSpPr>
        <p:spPr>
          <a:xfrm>
            <a:off x="3539613" y="172064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Original mandate and expected implementation July 1, 2024.   The CO proposed an extended timeline for full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998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Resources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CCC Transfer Counselor Web Site (Cal-GETC Implementation)</a:t>
            </a:r>
            <a:r>
              <a:rPr lang="en-US" dirty="0"/>
              <a:t> (Feb. 24)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Cal-GETC Standards 1.1</a:t>
            </a:r>
            <a:r>
              <a:rPr lang="en-US" dirty="0"/>
              <a:t> (Jan 24)</a:t>
            </a:r>
          </a:p>
          <a:p>
            <a:pPr lvl="1"/>
            <a:r>
              <a:rPr lang="en-US" dirty="0">
                <a:hlinkClick r:id="rId4"/>
              </a:rPr>
              <a:t>Intersegmental Committee of Academic Senates (ICAS)</a:t>
            </a:r>
            <a:endParaRPr lang="en-US" dirty="0"/>
          </a:p>
          <a:p>
            <a:r>
              <a:rPr lang="en-US" dirty="0">
                <a:hlinkClick r:id="rId5"/>
              </a:rPr>
              <a:t>ADT Submission Forms</a:t>
            </a:r>
            <a:r>
              <a:rPr lang="en-US" dirty="0"/>
              <a:t> (Transfer Model Curriculum or TMCs)</a:t>
            </a:r>
          </a:p>
          <a:p>
            <a:r>
              <a:rPr lang="en-US" dirty="0">
                <a:hlinkClick r:id="rId6"/>
              </a:rPr>
              <a:t>Cal-GETC Administrative Implementation Guidance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7"/>
              </a:rPr>
              <a:t>Memo - Cal-GETC Administrative Implementation Guidance</a:t>
            </a:r>
            <a:r>
              <a:rPr lang="en-US" dirty="0"/>
              <a:t> (Feb. 14)</a:t>
            </a:r>
          </a:p>
          <a:p>
            <a:pPr lvl="1"/>
            <a:r>
              <a:rPr lang="en-US" dirty="0">
                <a:hlinkClick r:id="rId8"/>
              </a:rPr>
              <a:t>Memo ESS 23-44 ADT Compliance with Assembly Bill 928 and Cal-GETC Curriculum Submission Guidance</a:t>
            </a:r>
            <a:endParaRPr lang="en-US" dirty="0"/>
          </a:p>
          <a:p>
            <a:r>
              <a:rPr lang="en-US" dirty="0">
                <a:hlinkClick r:id="rId9"/>
              </a:rPr>
              <a:t>ADT Auto Enroll </a:t>
            </a:r>
            <a:r>
              <a:rPr lang="en-US" u="sng" dirty="0">
                <a:hlinkClick r:id="rId9"/>
              </a:rPr>
              <a:t> </a:t>
            </a:r>
            <a:endParaRPr lang="en-US" dirty="0">
              <a:hlinkClick r:id="rId9"/>
            </a:endParaRPr>
          </a:p>
          <a:p>
            <a:pPr lvl="1"/>
            <a:r>
              <a:rPr lang="en-US" dirty="0">
                <a:hlinkClick r:id="rId10"/>
              </a:rPr>
              <a:t>Memo ESS 23-41 Guidance for Implementing the New Associate Degree for Transfer Placement Requirement </a:t>
            </a:r>
            <a:endParaRPr lang="en-US" dirty="0"/>
          </a:p>
          <a:p>
            <a:r>
              <a:rPr lang="en-US" dirty="0">
                <a:hlinkClick r:id="rId11"/>
              </a:rPr>
              <a:t>2023 Common Course Numbering Report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240</TotalTime>
  <Words>629</Words>
  <Application>Microsoft Office PowerPoint</Application>
  <PresentationFormat>Widescreen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Euphemia</vt:lpstr>
      <vt:lpstr>Euphemia Body</vt:lpstr>
      <vt:lpstr>Plantagenet Cherokee</vt:lpstr>
      <vt:lpstr>Wingdings</vt:lpstr>
      <vt:lpstr>Academic Literature 16x9</vt:lpstr>
      <vt:lpstr>Transfer Reform  (AB 928, AB 1111) </vt:lpstr>
      <vt:lpstr>Overview of AB 928 (Berman, 2021) </vt:lpstr>
      <vt:lpstr> Cal-GETC Differences  </vt:lpstr>
      <vt:lpstr>Transfer General Education Patterns and Cal-GETC</vt:lpstr>
      <vt:lpstr>Overview of AB 1111 (Berman, 2021) </vt:lpstr>
      <vt:lpstr>CCN Timeline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Stacey Howard</dc:creator>
  <cp:lastModifiedBy>Stacey Howard</cp:lastModifiedBy>
  <cp:revision>1</cp:revision>
  <dcterms:created xsi:type="dcterms:W3CDTF">2024-03-14T02:32:13Z</dcterms:created>
  <dcterms:modified xsi:type="dcterms:W3CDTF">2024-04-24T23:10:35Z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