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Override1.xml" ContentType="application/vnd.openxmlformats-officedocument.themeOverr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28"/>
  </p:notesMasterIdLst>
  <p:handoutMasterIdLst>
    <p:handoutMasterId r:id="rId29"/>
  </p:handoutMasterIdLst>
  <p:sldIdLst>
    <p:sldId id="300" r:id="rId2"/>
    <p:sldId id="324" r:id="rId3"/>
    <p:sldId id="339" r:id="rId4"/>
    <p:sldId id="313" r:id="rId5"/>
    <p:sldId id="307" r:id="rId6"/>
    <p:sldId id="338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8" r:id="rId18"/>
    <p:sldId id="362" r:id="rId19"/>
    <p:sldId id="363" r:id="rId20"/>
    <p:sldId id="364" r:id="rId21"/>
    <p:sldId id="365" r:id="rId22"/>
    <p:sldId id="366" r:id="rId23"/>
    <p:sldId id="367" r:id="rId24"/>
    <p:sldId id="351" r:id="rId25"/>
    <p:sldId id="303" r:id="rId26"/>
    <p:sldId id="312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1E70A6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882" autoAdjust="0"/>
    <p:restoredTop sz="94660"/>
  </p:normalViewPr>
  <p:slideViewPr>
    <p:cSldViewPr snapToGrid="0">
      <p:cViewPr varScale="1">
        <p:scale>
          <a:sx n="45" d="100"/>
          <a:sy n="45" d="100"/>
        </p:scale>
        <p:origin x="60" y="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en-US"/>
              <a:t>3/1/2021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en-US"/>
              <a:t>3/1/2021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91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01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13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07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89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02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01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83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 bwMode="gray"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sky"/>
          <p:cNvSpPr/>
          <p:nvPr/>
        </p:nvSpPr>
        <p:spPr bwMode="white"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ltGray"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3/1/2021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3/1/2021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3/1/2021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3/1/2021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3/1/2021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3/1/2021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3/1/2021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3/1/2021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3/1/2021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3/1/2021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8" name="water3"/>
          <p:cNvSpPr/>
          <p:nvPr/>
        </p:nvSpPr>
        <p:spPr bwMode="gray"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white"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napavalley.edu/starfish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hyperlink" Target="http://www.napavalley.edu/starfish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hyperlink" Target="mailto:Starfish@napavalley.edu" TargetMode="External"/><Relationship Id="rId4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pavalley.edu/starfish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://www.napavalley.edu/myNVC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885" y="2239739"/>
            <a:ext cx="9752353" cy="910733"/>
          </a:xfrm>
        </p:spPr>
        <p:txBody>
          <a:bodyPr/>
          <a:lstStyle/>
          <a:p>
            <a:r>
              <a:rPr lang="en-US" dirty="0"/>
              <a:t>Starfish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7364" y="3043313"/>
            <a:ext cx="9601200" cy="348905"/>
          </a:xfrm>
        </p:spPr>
        <p:txBody>
          <a:bodyPr/>
          <a:lstStyle/>
          <a:p>
            <a:r>
              <a:rPr lang="en-US" dirty="0" smtClean="0"/>
              <a:t>Early Alert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295" y="1395059"/>
            <a:ext cx="4636017" cy="9113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1885" y="3570531"/>
            <a:ext cx="10436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</a:rPr>
              <a:t>Office Hour Appointment Feature</a:t>
            </a:r>
            <a:endParaRPr lang="en-US" sz="3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794" y="5922695"/>
            <a:ext cx="11500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</a:t>
            </a:r>
            <a:r>
              <a:rPr lang="en-US" b="1" u="sng" dirty="0" smtClean="0"/>
              <a:t>In the Chat</a:t>
            </a:r>
            <a:r>
              <a:rPr lang="en-US" dirty="0" smtClean="0"/>
              <a:t>, input First Name, Last Name, Department, Classification and Email to receive the Starfish Early Alert Training PowerPoint, Training Guide for Office Hours and additional resources.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3624"/>
          <a:stretch/>
        </p:blipFill>
        <p:spPr>
          <a:xfrm>
            <a:off x="6836951" y="1921267"/>
            <a:ext cx="983123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1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04" y="233645"/>
            <a:ext cx="12501004" cy="10881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Adding your Office Hours…</a:t>
            </a:r>
            <a:br>
              <a:rPr lang="en-US" dirty="0" smtClean="0"/>
            </a:br>
            <a:r>
              <a:rPr lang="en-US" sz="2700" i="1" dirty="0" smtClean="0"/>
              <a:t>Recommend viewing the Getting Started Guide for Office Hours </a:t>
            </a:r>
            <a:r>
              <a:rPr lang="en-US" sz="2700" i="1" dirty="0"/>
              <a:t>(</a:t>
            </a:r>
            <a:r>
              <a:rPr lang="en-US" sz="2700" i="1" dirty="0" smtClean="0"/>
              <a:t>Starfish Webpage)</a:t>
            </a:r>
            <a:endParaRPr lang="en-US" sz="27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567" y="1321781"/>
            <a:ext cx="6541331" cy="564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085" y="296707"/>
            <a:ext cx="9509759" cy="1088136"/>
          </a:xfrm>
        </p:spPr>
        <p:txBody>
          <a:bodyPr>
            <a:normAutofit/>
          </a:bodyPr>
          <a:lstStyle/>
          <a:p>
            <a:r>
              <a:rPr lang="en-US" dirty="0" smtClean="0"/>
              <a:t>To Check your Setup</a:t>
            </a:r>
            <a:br>
              <a:rPr lang="en-US" dirty="0" smtClean="0"/>
            </a:br>
            <a:r>
              <a:rPr lang="en-US" sz="2700" i="1" dirty="0" smtClean="0"/>
              <a:t>Click on View Agenda </a:t>
            </a:r>
            <a:endParaRPr lang="en-US" sz="27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78" y="1654641"/>
            <a:ext cx="11124165" cy="347472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22939" y="2443655"/>
            <a:ext cx="1103586" cy="551793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5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155" y="501659"/>
            <a:ext cx="9509759" cy="10881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Edit or Cancel (Delete) Existing Office Hours</a:t>
            </a:r>
            <a:br>
              <a:rPr lang="en-US" dirty="0" smtClean="0"/>
            </a:br>
            <a:r>
              <a:rPr lang="en-US" sz="2700" dirty="0" smtClean="0"/>
              <a:t>Hamburger&gt;Appointments&gt;Day&gt; click on Office Hour Icon (clock)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45" y="1924665"/>
            <a:ext cx="11172304" cy="466344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810703" y="3563007"/>
            <a:ext cx="1576552" cy="1024759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873766" y="5533697"/>
            <a:ext cx="2475186" cy="1324303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155" y="501659"/>
            <a:ext cx="10818549" cy="10881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Record Meeting Outcomes in Outcomes Tab</a:t>
            </a:r>
            <a:br>
              <a:rPr lang="en-US" dirty="0" smtClean="0"/>
            </a:br>
            <a:r>
              <a:rPr lang="en-US" sz="2700" dirty="0" smtClean="0"/>
              <a:t>Hover over Appointment Icon associated with the student&gt; Select Outcomes</a:t>
            </a:r>
            <a:endParaRPr lang="en-US" sz="2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39" y="1757119"/>
            <a:ext cx="11729033" cy="448056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837793" y="4166931"/>
            <a:ext cx="662152" cy="409903"/>
          </a:xfrm>
          <a:prstGeom prst="ellipse">
            <a:avLst/>
          </a:prstGeom>
          <a:noFill/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168869" y="3720663"/>
            <a:ext cx="977462" cy="409903"/>
          </a:xfrm>
          <a:prstGeom prst="ellipse">
            <a:avLst/>
          </a:prstGeom>
          <a:noFill/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73366" y="1907628"/>
            <a:ext cx="630620" cy="236482"/>
          </a:xfrm>
          <a:prstGeom prst="rect">
            <a:avLst/>
          </a:prstGeom>
          <a:solidFill>
            <a:srgbClr val="1E70A6"/>
          </a:solidFill>
          <a:ln>
            <a:solidFill>
              <a:srgbClr val="1E70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68869" y="2114893"/>
            <a:ext cx="504497" cy="179726"/>
          </a:xfrm>
          <a:prstGeom prst="rect">
            <a:avLst/>
          </a:prstGeom>
          <a:solidFill>
            <a:srgbClr val="1E70A6"/>
          </a:solidFill>
          <a:ln>
            <a:solidFill>
              <a:srgbClr val="1E70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61186" y="2979682"/>
            <a:ext cx="740980" cy="2207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05351" y="4220219"/>
            <a:ext cx="441435" cy="303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4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155" y="501659"/>
            <a:ext cx="10818549" cy="10881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Record Meeting Outcomes in Outcomes Tab…</a:t>
            </a:r>
            <a:br>
              <a:rPr lang="en-US" dirty="0" smtClean="0"/>
            </a:br>
            <a:r>
              <a:rPr lang="en-US" dirty="0" smtClean="0"/>
              <a:t>*</a:t>
            </a:r>
            <a:r>
              <a:rPr lang="en-US" sz="2700" dirty="0" smtClean="0"/>
              <a:t>Recommend </a:t>
            </a:r>
            <a:r>
              <a:rPr lang="en-US" sz="2700" b="1" u="sng" dirty="0" smtClean="0"/>
              <a:t>not</a:t>
            </a:r>
            <a:r>
              <a:rPr lang="en-US" sz="2700" dirty="0" smtClean="0"/>
              <a:t> updating the actual start and end time of Appointment.</a:t>
            </a:r>
            <a:endParaRPr lang="en-US" sz="27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456" y="1729827"/>
            <a:ext cx="6831808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6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155" y="501659"/>
            <a:ext cx="10818549" cy="1088136"/>
          </a:xfrm>
        </p:spPr>
        <p:txBody>
          <a:bodyPr>
            <a:normAutofit/>
          </a:bodyPr>
          <a:lstStyle/>
          <a:p>
            <a:r>
              <a:rPr lang="en-US" dirty="0" smtClean="0"/>
              <a:t>Record Meeting Outcomes in </a:t>
            </a:r>
            <a:r>
              <a:rPr lang="en-US" dirty="0" err="1" smtClean="0"/>
              <a:t>SpeedNotes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963" y="1423524"/>
            <a:ext cx="7265588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6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252" y="326271"/>
            <a:ext cx="11502043" cy="10881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Student Perspective </a:t>
            </a:r>
            <a:br>
              <a:rPr lang="en-US" dirty="0" smtClean="0"/>
            </a:br>
            <a:r>
              <a:rPr lang="en-US" sz="2700" dirty="0" smtClean="0"/>
              <a:t>Hamburger Menu&gt; Success Network&gt; Connections</a:t>
            </a:r>
            <a:br>
              <a:rPr lang="en-US" sz="2700" dirty="0" smtClean="0"/>
            </a:br>
            <a:r>
              <a:rPr lang="en-US" sz="2700" dirty="0" smtClean="0"/>
              <a:t>Can click on “Schedule” </a:t>
            </a:r>
            <a:r>
              <a:rPr lang="en-US" sz="2700" b="1" u="sng" dirty="0" smtClean="0"/>
              <a:t>or</a:t>
            </a:r>
            <a:r>
              <a:rPr lang="en-US" sz="2700" dirty="0" smtClean="0"/>
              <a:t> “View Profile” to Schedule Office Hour Appointment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77" y="1883317"/>
            <a:ext cx="11512809" cy="38404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66648" y="3468414"/>
            <a:ext cx="378373" cy="157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03586" y="3998419"/>
            <a:ext cx="788276" cy="157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66648" y="4607250"/>
            <a:ext cx="716385" cy="129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08537" y="5086696"/>
            <a:ext cx="378373" cy="157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99412" y="4072086"/>
            <a:ext cx="537461" cy="1812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58500" y="4528422"/>
            <a:ext cx="489209" cy="208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78955" y="5108988"/>
            <a:ext cx="1136790" cy="135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13917" y="3491278"/>
            <a:ext cx="378373" cy="157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296400" y="2064327"/>
            <a:ext cx="2895600" cy="831273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640290" y="3425605"/>
            <a:ext cx="1427019" cy="560136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6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322" y="680811"/>
            <a:ext cx="9509759" cy="10881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View Instructors Schedule for Office Hours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Hamburger menu&gt; My Success Network &gt; Click … (three dots) for Instructors Profile &gt; Schedule Appointment Button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068" y="2163997"/>
            <a:ext cx="5334677" cy="3111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08" y="2163997"/>
            <a:ext cx="6036986" cy="19202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908485" y="3305282"/>
            <a:ext cx="1246909" cy="560136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91068" y="3865418"/>
            <a:ext cx="2120423" cy="560136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99418" y="2618509"/>
            <a:ext cx="886691" cy="401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5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962" y="265176"/>
            <a:ext cx="10389917" cy="10881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Student Perspective</a:t>
            </a:r>
            <a:br>
              <a:rPr lang="en-US" dirty="0" smtClean="0"/>
            </a:br>
            <a:r>
              <a:rPr lang="en-US" sz="2700" dirty="0" smtClean="0"/>
              <a:t>Click on the down arrow under Course Related &gt; Student Selects Reason for Appointment</a:t>
            </a:r>
            <a:endParaRPr lang="en-US" sz="2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62" y="1485942"/>
            <a:ext cx="11485260" cy="475488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764981" y="3166525"/>
            <a:ext cx="1427019" cy="560136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1965960"/>
            <a:ext cx="822960" cy="33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6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962" y="265176"/>
            <a:ext cx="10389917" cy="10881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Student Perspective</a:t>
            </a:r>
            <a:br>
              <a:rPr lang="en-US" dirty="0" smtClean="0"/>
            </a:br>
            <a:r>
              <a:rPr lang="en-US" sz="2700" dirty="0" smtClean="0"/>
              <a:t>Student can select the date/time of available office hour appointments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70" y="1615304"/>
            <a:ext cx="11606739" cy="47548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21280" y="2057400"/>
            <a:ext cx="746760" cy="563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56760" y="4297680"/>
            <a:ext cx="746760" cy="563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56760" y="4841612"/>
            <a:ext cx="746760" cy="563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56760" y="5405492"/>
            <a:ext cx="746760" cy="563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067800" y="4198620"/>
            <a:ext cx="746760" cy="563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067800" y="4922520"/>
            <a:ext cx="746760" cy="563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67800" y="5496932"/>
            <a:ext cx="746760" cy="563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91561" y="3943330"/>
            <a:ext cx="291938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Renee Coffin</a:t>
            </a:r>
          </a:p>
          <a:p>
            <a:pPr algn="ctr"/>
            <a:r>
              <a:rPr lang="en-US" dirty="0" smtClean="0"/>
              <a:t>Sr. Admin. Assistant</a:t>
            </a:r>
          </a:p>
          <a:p>
            <a:pPr algn="ctr"/>
            <a:r>
              <a:rPr lang="en-US" dirty="0" smtClean="0"/>
              <a:t>To Sr. Dean Howard Willis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Starfish Project Scribe</a:t>
            </a:r>
          </a:p>
          <a:p>
            <a:pPr algn="ctr"/>
            <a:r>
              <a:rPr lang="en-US" dirty="0" smtClean="0"/>
              <a:t>Lead Configuration</a:t>
            </a:r>
          </a:p>
          <a:p>
            <a:pPr algn="ctr"/>
            <a:r>
              <a:rPr lang="en-US" dirty="0" smtClean="0"/>
              <a:t>Starfish Function Team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Starfish Trainer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6468732" y="3943330"/>
            <a:ext cx="29432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Jessenia Cota</a:t>
            </a:r>
          </a:p>
          <a:p>
            <a:pPr algn="ctr"/>
            <a:r>
              <a:rPr lang="en-US" dirty="0" smtClean="0"/>
              <a:t>Counseling Services Specialist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Starfish Admin</a:t>
            </a:r>
          </a:p>
          <a:p>
            <a:pPr algn="ctr"/>
            <a:r>
              <a:rPr lang="en-US" dirty="0" smtClean="0"/>
              <a:t>Lead Configuration</a:t>
            </a:r>
          </a:p>
          <a:p>
            <a:pPr algn="ctr"/>
            <a:r>
              <a:rPr lang="en-US" dirty="0" smtClean="0"/>
              <a:t>Starfish Function Team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Starfish Trainer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2155" y="1466720"/>
            <a:ext cx="2160689" cy="201168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53837" y="177751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Meet your Starfish Trainers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22391" y="1466720"/>
            <a:ext cx="2248348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962" y="265176"/>
            <a:ext cx="10389917" cy="10881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Student Perspective</a:t>
            </a:r>
            <a:br>
              <a:rPr lang="en-US" dirty="0" smtClean="0"/>
            </a:br>
            <a:r>
              <a:rPr lang="en-US" sz="2700" dirty="0" smtClean="0"/>
              <a:t>Students review the date/time selected and can input additional appointment information details in an open field box</a:t>
            </a:r>
            <a:endParaRPr lang="en-US" sz="2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55" y="1520959"/>
            <a:ext cx="11335100" cy="46634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46218" y="1967345"/>
            <a:ext cx="886691" cy="5957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47453" y="4075872"/>
            <a:ext cx="886691" cy="5957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0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16" y="417576"/>
            <a:ext cx="10389917" cy="10881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Student Perspective ~ Appointment Confirmation</a:t>
            </a:r>
            <a:br>
              <a:rPr lang="en-US" dirty="0" smtClean="0"/>
            </a:br>
            <a:r>
              <a:rPr lang="en-US" sz="2200" dirty="0" smtClean="0"/>
              <a:t>Student confirms and they receive confirmation on the screen and via an email notification sent to their NVC Email Account. Instructor is also notified via email.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180" y="1810512"/>
            <a:ext cx="7084945" cy="42976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16582" y="2563091"/>
            <a:ext cx="762000" cy="374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75162" y="2002955"/>
            <a:ext cx="2576947" cy="560136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5999" y="5658892"/>
            <a:ext cx="3075710" cy="560136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14800" y="4364182"/>
            <a:ext cx="782782" cy="387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0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14" y="611540"/>
            <a:ext cx="10389917" cy="10881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Student Perspective ~ Upcoming Appointments</a:t>
            </a:r>
            <a:br>
              <a:rPr lang="en-US" dirty="0" smtClean="0"/>
            </a:br>
            <a:r>
              <a:rPr lang="en-US" sz="2200" dirty="0" smtClean="0"/>
              <a:t>Hamburger Menu &gt; Upcoming</a:t>
            </a:r>
            <a:br>
              <a:rPr lang="en-US" sz="2200" dirty="0" smtClean="0"/>
            </a:br>
            <a:r>
              <a:rPr lang="en-US" sz="2200" dirty="0" smtClean="0"/>
              <a:t>View Upcoming Appointments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234" y="1966118"/>
            <a:ext cx="7879079" cy="42976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86545" y="2687782"/>
            <a:ext cx="554182" cy="263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79273" y="3657600"/>
            <a:ext cx="1274618" cy="263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4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14" y="611540"/>
            <a:ext cx="10389917" cy="10881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Student Perspective ~ Cancel or Reschedule Apt.</a:t>
            </a:r>
            <a:br>
              <a:rPr lang="en-US" dirty="0" smtClean="0"/>
            </a:br>
            <a:r>
              <a:rPr lang="en-US" sz="2200" dirty="0" smtClean="0"/>
              <a:t>Hamburger Menu &gt; Upcoming</a:t>
            </a:r>
            <a:r>
              <a:rPr lang="en-US" sz="2200" dirty="0"/>
              <a:t> </a:t>
            </a:r>
            <a:r>
              <a:rPr lang="en-US" sz="2200" dirty="0" smtClean="0"/>
              <a:t>&gt; View Corresponding Apt and click on … (three dots)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Note: Instructor and student receives notification when appointment has been cancelled or rescheduled for another time.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245" y="2283023"/>
            <a:ext cx="7923054" cy="393192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994073" y="5328046"/>
            <a:ext cx="1246909" cy="560136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151416" y="4767910"/>
            <a:ext cx="2576947" cy="560136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38945" y="3006436"/>
            <a:ext cx="692728" cy="374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70218" y="4128655"/>
            <a:ext cx="1136073" cy="263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9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739" y="676514"/>
            <a:ext cx="9509759" cy="10881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Starfish Early Alert Webpage</a:t>
            </a:r>
            <a:br>
              <a:rPr lang="en-US" dirty="0" smtClean="0"/>
            </a:br>
            <a:r>
              <a:rPr lang="en-US" sz="2700" i="1" dirty="0" smtClean="0"/>
              <a:t>In-depth Look for Resources &amp; Help</a:t>
            </a:r>
            <a:br>
              <a:rPr lang="en-US" sz="2700" i="1" dirty="0" smtClean="0"/>
            </a:br>
            <a:r>
              <a:rPr lang="en-US" sz="2700" i="1" dirty="0" smtClean="0"/>
              <a:t/>
            </a:r>
            <a:br>
              <a:rPr lang="en-US" sz="2700" i="1" dirty="0" smtClean="0"/>
            </a:br>
            <a:r>
              <a:rPr lang="en-US" sz="2700" i="1" dirty="0" smtClean="0"/>
              <a:t>*Visit the Faculty/Staff Resources Tab</a:t>
            </a:r>
            <a:endParaRPr lang="en-US" sz="2700" i="1" dirty="0"/>
          </a:p>
        </p:txBody>
      </p:sp>
      <p:sp>
        <p:nvSpPr>
          <p:cNvPr id="5" name="Rectangle 4"/>
          <p:cNvSpPr/>
          <p:nvPr/>
        </p:nvSpPr>
        <p:spPr>
          <a:xfrm>
            <a:off x="3578626" y="6021454"/>
            <a:ext cx="5476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2"/>
              </a:rPr>
              <a:t>www.napavalley.edu/starfish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906" y="1927092"/>
            <a:ext cx="4699617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6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8524" y="93448"/>
            <a:ext cx="10380849" cy="8715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800" dirty="0" smtClean="0"/>
              <a:t>Upcoming Open Labs for March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46" y="2795359"/>
            <a:ext cx="1338856" cy="1005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02526" y="3339534"/>
            <a:ext cx="4213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www.napavalley.edu/starfish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63702" y="2441416"/>
            <a:ext cx="5018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Starfish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‘Training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Session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Calendar Tab’ on Webpage: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4859" y="529240"/>
            <a:ext cx="2379002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8696" y="2783086"/>
            <a:ext cx="5866807" cy="5754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6600"/>
                </a:solidFill>
              </a:rPr>
              <a:t>Questions, Inquiries &amp; Answers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6944" y="1178668"/>
            <a:ext cx="5503214" cy="1005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269" y="2336352"/>
            <a:ext cx="3171920" cy="2103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80985" y="4177862"/>
            <a:ext cx="5284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Email: </a:t>
            </a:r>
            <a:r>
              <a:rPr lang="en-US" sz="2800" dirty="0" smtClean="0">
                <a:hlinkClick r:id="rId5"/>
              </a:rPr>
              <a:t>Starfish@napavalley.edu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486" y="580090"/>
            <a:ext cx="4636017" cy="9113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483" y="5243837"/>
            <a:ext cx="11083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2060"/>
                </a:solidFill>
              </a:rPr>
              <a:t>Keep in mind Starfish is new to Napa Valley College and we will be learning to “Starfish” together.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6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14" y="-103980"/>
            <a:ext cx="9509759" cy="966034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What</a:t>
            </a:r>
            <a:r>
              <a:rPr lang="en-US" dirty="0" smtClean="0"/>
              <a:t>, Why &amp; Benefits of Starfish Early Alert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55727" y="641989"/>
            <a:ext cx="10980238" cy="5996819"/>
            <a:chOff x="1029148" y="-146287"/>
            <a:chExt cx="10980238" cy="5996819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1029148" y="265176"/>
              <a:ext cx="9509759" cy="108813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800" kern="1200">
                  <a:solidFill>
                    <a:schemeClr val="accent2">
                      <a:lumMod val="50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b="1" dirty="0" smtClean="0"/>
                <a:t>What is Starfish?</a:t>
              </a:r>
              <a:endParaRPr lang="en-US" sz="3600" b="1" dirty="0"/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1029148" y="1582023"/>
              <a:ext cx="4981903" cy="426850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62500" lnSpcReduction="20000"/>
            </a:bodyPr>
            <a:lstStyle>
              <a:lvl1pPr marL="274320" indent="-22860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SzPct val="100000"/>
                <a:buFont typeface="Arial" pitchFamily="34" charset="0"/>
                <a:buChar char="•"/>
                <a:defRPr sz="2000" kern="120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itchFamily="34" charset="0"/>
                <a:buChar char="•"/>
                <a:defRPr sz="1800" kern="120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22860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SzPct val="100000"/>
                <a:buFont typeface="Arial" pitchFamily="34" charset="0"/>
                <a:buChar char="•"/>
                <a:defRPr sz="1600" kern="120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22860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SzPct val="100000"/>
                <a:buFont typeface="Arial" pitchFamily="34" charset="0"/>
                <a:buChar char="•"/>
                <a:defRPr sz="1400" kern="120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SzPct val="100000"/>
                <a:buFont typeface="Arial" pitchFamily="34" charset="0"/>
                <a:buChar char="•"/>
                <a:defRPr sz="1400" kern="120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45920" indent="-22860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SzPct val="100000"/>
                <a:buFont typeface="Arial" pitchFamily="34" charset="0"/>
                <a:buChar char="•"/>
                <a:defRPr sz="1400" kern="120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20240" indent="-22860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SzPct val="100000"/>
                <a:buFont typeface="Arial" pitchFamily="34" charset="0"/>
                <a:buChar char="•"/>
                <a:defRPr sz="1400" kern="120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194560" indent="-22860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SzPct val="100000"/>
                <a:buFont typeface="Arial" pitchFamily="34" charset="0"/>
                <a:buChar char="•"/>
                <a:defRPr sz="1400" kern="120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24028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SzPct val="100000"/>
                <a:buFont typeface="Arial" pitchFamily="34" charset="0"/>
                <a:buNone/>
                <a:defRPr sz="1400" kern="120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 retention tool that 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Napa Valley College 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will utilize to improve student success, including retention and graduation rates.</a:t>
              </a:r>
            </a:p>
            <a:p>
              <a:pPr>
                <a:lnSpc>
                  <a:spcPct val="200000"/>
                </a:lnSpc>
              </a:pP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collaborative effort 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between the campus staff, faculty and administrators (Student Success Networks) to ensure student success and persistence. 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11051" y="-146287"/>
              <a:ext cx="5998335" cy="55778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01761" y="5418590"/>
              <a:ext cx="56076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/>
                <a:t>*Just </a:t>
              </a:r>
              <a:r>
                <a:rPr lang="en-US" sz="1600" i="1" u="sng" dirty="0" smtClean="0"/>
                <a:t>some</a:t>
              </a:r>
              <a:r>
                <a:rPr lang="en-US" sz="1600" i="1" dirty="0" smtClean="0"/>
                <a:t> of the features of Phase 1 for NVC - Spring 2021.</a:t>
              </a:r>
              <a:endParaRPr lang="en-US" sz="16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6356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24284" y="286528"/>
            <a:ext cx="9509759" cy="7469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Starfish Training Agenda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48545" y="1510826"/>
            <a:ext cx="5593262" cy="4801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•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•"/>
              <a:defRPr sz="1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24028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933" y="2531172"/>
            <a:ext cx="3166234" cy="21031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5859" y="1510826"/>
            <a:ext cx="5078634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Setup your Appointment Preferences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How to Add Office Hours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Check your Set Up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Edit or Cancel Existing Office Hours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Recording Meeting Outcomes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Outcomes Tab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accent2">
                    <a:lumMod val="50000"/>
                  </a:schemeClr>
                </a:solidFill>
              </a:rPr>
              <a:t>SpeedNotes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 Tab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Student Perspective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Starfish Help &amp; Resources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81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76871" y="313201"/>
            <a:ext cx="11114141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800" dirty="0" smtClean="0"/>
              <a:t>Where and How- To Login to Starfish</a:t>
            </a:r>
          </a:p>
          <a:p>
            <a:pPr algn="l"/>
            <a:r>
              <a:rPr lang="en-US" sz="3000" i="1" dirty="0" smtClean="0"/>
              <a:t>Single Sign On &gt; NVC Credentials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6154" y="5509320"/>
            <a:ext cx="4156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3"/>
              </a:rPr>
              <a:t>www.napavalley.edu/starfish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00994" y="2008561"/>
            <a:ext cx="2975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myNVC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Webpage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10907"/>
          <a:stretch/>
        </p:blipFill>
        <p:spPr>
          <a:xfrm>
            <a:off x="4413061" y="2588364"/>
            <a:ext cx="3515885" cy="2743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6871" y="1907380"/>
            <a:ext cx="2978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Starfish Webpage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13061" y="5509320"/>
            <a:ext cx="4269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hlinkClick r:id="rId5"/>
              </a:rPr>
              <a:t>www.napavalley.edu/myNVC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459791" y="2839558"/>
            <a:ext cx="3626062" cy="2743200"/>
            <a:chOff x="8229608" y="2639284"/>
            <a:chExt cx="3626062" cy="2743200"/>
          </a:xfrm>
        </p:grpSpPr>
        <p:pic>
          <p:nvPicPr>
            <p:cNvPr id="15" name="Picture 14"/>
            <p:cNvPicPr/>
            <p:nvPr/>
          </p:nvPicPr>
          <p:blipFill rotWithShape="1">
            <a:blip r:embed="rId6"/>
            <a:srcRect r="63082"/>
            <a:stretch/>
          </p:blipFill>
          <p:spPr>
            <a:xfrm>
              <a:off x="8229608" y="2639284"/>
              <a:ext cx="2194267" cy="2743200"/>
            </a:xfrm>
            <a:prstGeom prst="rect">
              <a:avLst/>
            </a:prstGeom>
          </p:spPr>
        </p:pic>
        <p:pic>
          <p:nvPicPr>
            <p:cNvPr id="16" name="Picture 15"/>
            <p:cNvPicPr/>
            <p:nvPr/>
          </p:nvPicPr>
          <p:blipFill rotWithShape="1">
            <a:blip r:embed="rId6"/>
            <a:srcRect l="54577" r="21382"/>
            <a:stretch/>
          </p:blipFill>
          <p:spPr>
            <a:xfrm>
              <a:off x="10426744" y="2639284"/>
              <a:ext cx="1428926" cy="27432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9837683" y="3327068"/>
              <a:ext cx="583324" cy="6328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682178" y="2008561"/>
            <a:ext cx="3307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Canvas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Integration</a:t>
            </a: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(Instructional Faculty only)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12-Point Star 6"/>
          <p:cNvSpPr/>
          <p:nvPr/>
        </p:nvSpPr>
        <p:spPr>
          <a:xfrm rot="374226">
            <a:off x="8681381" y="81225"/>
            <a:ext cx="3437200" cy="1742094"/>
          </a:xfrm>
          <a:prstGeom prst="star12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We are LIVE!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818" y="2598360"/>
            <a:ext cx="327880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3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2429" y="5389558"/>
            <a:ext cx="8059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Faculty Perspective on Office Hours Feature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58078" y="330205"/>
            <a:ext cx="9345828" cy="1515024"/>
            <a:chOff x="631672" y="186348"/>
            <a:chExt cx="11151800" cy="1515024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631672" y="186348"/>
              <a:ext cx="11114141" cy="108813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accent2">
                      <a:lumMod val="50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dirty="0" smtClean="0"/>
                <a:t>Let’s Starfish!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31672" y="1270485"/>
              <a:ext cx="111518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chemeClr val="accent2">
                      <a:lumMod val="50000"/>
                    </a:schemeClr>
                  </a:solidFill>
                </a:rPr>
                <a:t>Disclaimer: Student Information will be viewed during Training Session.  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D4F228C2-FF7E-4CB9-8BC1-0E10BCB24DA4}"/>
              </a:ext>
            </a:extLst>
          </p:cNvPr>
          <p:cNvSpPr/>
          <p:nvPr/>
        </p:nvSpPr>
        <p:spPr>
          <a:xfrm>
            <a:off x="343244" y="442400"/>
            <a:ext cx="1341415" cy="1348448"/>
          </a:xfrm>
          <a:prstGeom prst="ellipse">
            <a:avLst/>
          </a:prstGeom>
          <a:blipFill rotWithShape="0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000000"/>
                </a:solidFill>
              </a:rPr>
              <a:t>  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93641" y="2006001"/>
            <a:ext cx="8243141" cy="3906777"/>
            <a:chOff x="892064" y="1987972"/>
            <a:chExt cx="8243141" cy="390677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l="35801" t="1686" r="28445" b="51348"/>
            <a:stretch/>
          </p:blipFill>
          <p:spPr>
            <a:xfrm>
              <a:off x="4238702" y="3112524"/>
              <a:ext cx="2874366" cy="201168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/>
            <a:srcRect l="36857" t="49208" r="25609" b="2262"/>
            <a:stretch/>
          </p:blipFill>
          <p:spPr>
            <a:xfrm>
              <a:off x="6878710" y="4340269"/>
              <a:ext cx="2256495" cy="155448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/>
            <a:srcRect r="63694" b="52402"/>
            <a:stretch/>
          </p:blipFill>
          <p:spPr>
            <a:xfrm>
              <a:off x="6615212" y="1987972"/>
              <a:ext cx="2356308" cy="164592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/>
            <a:srcRect t="50744" r="63921" b="3335"/>
            <a:stretch/>
          </p:blipFill>
          <p:spPr>
            <a:xfrm>
              <a:off x="2159103" y="1987972"/>
              <a:ext cx="2966414" cy="201168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2064" y="3512382"/>
              <a:ext cx="2452748" cy="1737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78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Setting up your Appointment Preferences</a:t>
            </a:r>
            <a:br>
              <a:rPr lang="en-US" dirty="0" smtClean="0"/>
            </a:br>
            <a:r>
              <a:rPr lang="en-US" sz="2700" i="1" dirty="0" smtClean="0"/>
              <a:t>Hamburger Menu &gt; Click your name &gt; Appointment Preferences</a:t>
            </a:r>
            <a:endParaRPr lang="en-US" sz="27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0" y="1653230"/>
            <a:ext cx="8373992" cy="47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8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Setting up your Appointment Preferences…</a:t>
            </a:r>
            <a:br>
              <a:rPr lang="en-US" dirty="0" smtClean="0"/>
            </a:br>
            <a:endParaRPr lang="en-US" sz="27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10" y="1353311"/>
            <a:ext cx="7608433" cy="5212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99996" y="4398579"/>
            <a:ext cx="17342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Add your Zoom Links under ‘My Locations’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015656" y="5121854"/>
            <a:ext cx="2506716" cy="1770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09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982" y="533190"/>
            <a:ext cx="10814094" cy="10881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Adding your Office Hours</a:t>
            </a:r>
            <a:br>
              <a:rPr lang="en-US" dirty="0" smtClean="0"/>
            </a:br>
            <a:r>
              <a:rPr lang="en-US" sz="2700" dirty="0" smtClean="0"/>
              <a:t>Hamburger Menu&gt; Appointments &gt; </a:t>
            </a:r>
            <a:r>
              <a:rPr lang="en-US" sz="2700" i="1" dirty="0" smtClean="0"/>
              <a:t>Click on the Add Office Hours Button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7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18" y="1621326"/>
            <a:ext cx="11497054" cy="37490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86455" y="1860331"/>
            <a:ext cx="1529255" cy="804041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97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 painting presentation (widescreen).potx" id="{7D8F5DB3-F878-46D5-AF2D-2DD5B7369221}" vid="{9251DF30-C224-466C-9BFA-3064FAD55731}"/>
    </a:ext>
  </a:extLst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cean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4557A1"/>
    </a:accent1>
    <a:accent2>
      <a:srgbClr val="3691AA"/>
    </a:accent2>
    <a:accent3>
      <a:srgbClr val="893768"/>
    </a:accent3>
    <a:accent4>
      <a:srgbClr val="4E8542"/>
    </a:accent4>
    <a:accent5>
      <a:srgbClr val="A25A12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Ocean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4557A1"/>
    </a:accent1>
    <a:accent2>
      <a:srgbClr val="3691AA"/>
    </a:accent2>
    <a:accent3>
      <a:srgbClr val="893768"/>
    </a:accent3>
    <a:accent4>
      <a:srgbClr val="4E8542"/>
    </a:accent4>
    <a:accent5>
      <a:srgbClr val="A25A12"/>
    </a:accent5>
    <a:accent6>
      <a:srgbClr val="C19859"/>
    </a:accent6>
    <a:hlink>
      <a:srgbClr val="6B9F25"/>
    </a:hlink>
    <a:folHlink>
      <a:srgbClr val="B26B0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EA709EEE562F44AA23BAE9EADDF347" ma:contentTypeVersion="1" ma:contentTypeDescription="Create a new document." ma:contentTypeScope="" ma:versionID="a43e55d183eab89509f1abec30ff234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6857C78-5517-486F-A7FF-E7CE6998F8C9}"/>
</file>

<file path=customXml/itemProps2.xml><?xml version="1.0" encoding="utf-8"?>
<ds:datastoreItem xmlns:ds="http://schemas.openxmlformats.org/officeDocument/2006/customXml" ds:itemID="{6E92D200-D6B1-4FC4-8DCF-FDB92BDE82AF}"/>
</file>

<file path=customXml/itemProps3.xml><?xml version="1.0" encoding="utf-8"?>
<ds:datastoreItem xmlns:ds="http://schemas.openxmlformats.org/officeDocument/2006/customXml" ds:itemID="{3832BF89-22BA-459B-B932-C111C8B9A46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3891</TotalTime>
  <Words>657</Words>
  <Application>Microsoft Office PowerPoint</Application>
  <PresentationFormat>Widescreen</PresentationFormat>
  <Paragraphs>84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Georgia</vt:lpstr>
      <vt:lpstr>Ocean 16x9</vt:lpstr>
      <vt:lpstr>Starfish</vt:lpstr>
      <vt:lpstr>PowerPoint Presentation</vt:lpstr>
      <vt:lpstr>What, Why &amp; Benefits of Starfish Early Alert</vt:lpstr>
      <vt:lpstr>PowerPoint Presentation</vt:lpstr>
      <vt:lpstr>PowerPoint Presentation</vt:lpstr>
      <vt:lpstr>PowerPoint Presentation</vt:lpstr>
      <vt:lpstr>Setting up your Appointment Preferences Hamburger Menu &gt; Click your name &gt; Appointment Preferences</vt:lpstr>
      <vt:lpstr>Setting up your Appointment Preferences… </vt:lpstr>
      <vt:lpstr>Adding your Office Hours Hamburger Menu&gt; Appointments &gt; Click on the Add Office Hours Button </vt:lpstr>
      <vt:lpstr>Adding your Office Hours… Recommend viewing the Getting Started Guide for Office Hours (Starfish Webpage)</vt:lpstr>
      <vt:lpstr>To Check your Setup Click on View Agenda </vt:lpstr>
      <vt:lpstr>Edit or Cancel (Delete) Existing Office Hours Hamburger&gt;Appointments&gt;Day&gt; click on Office Hour Icon (clock)</vt:lpstr>
      <vt:lpstr>Record Meeting Outcomes in Outcomes Tab Hover over Appointment Icon associated with the student&gt; Select Outcomes</vt:lpstr>
      <vt:lpstr>Record Meeting Outcomes in Outcomes Tab… *Recommend not updating the actual start and end time of Appointment.</vt:lpstr>
      <vt:lpstr>Record Meeting Outcomes in SpeedNotes </vt:lpstr>
      <vt:lpstr>Student Perspective  Hamburger Menu&gt; Success Network&gt; Connections Can click on “Schedule” or “View Profile” to Schedule Office Hour Appointment</vt:lpstr>
      <vt:lpstr>View Instructors Schedule for Office Hours  Hamburger menu&gt; My Success Network &gt; Click … (three dots) for Instructors Profile &gt; Schedule Appointment Button</vt:lpstr>
      <vt:lpstr>Student Perspective Click on the down arrow under Course Related &gt; Student Selects Reason for Appointment</vt:lpstr>
      <vt:lpstr>Student Perspective Student can select the date/time of available office hour appointments</vt:lpstr>
      <vt:lpstr>Student Perspective Students review the date/time selected and can input additional appointment information details in an open field box</vt:lpstr>
      <vt:lpstr>Student Perspective ~ Appointment Confirmation Student confirms and they receive confirmation on the screen and via an email notification sent to their NVC Email Account. Instructor is also notified via email.</vt:lpstr>
      <vt:lpstr>Student Perspective ~ Upcoming Appointments Hamburger Menu &gt; Upcoming View Upcoming Appointments</vt:lpstr>
      <vt:lpstr>Student Perspective ~ Cancel or Reschedule Apt. Hamburger Menu &gt; Upcoming &gt; View Corresponding Apt and click on … (three dots)  Note: Instructor and student receives notification when appointment has been cancelled or rescheduled for another time.</vt:lpstr>
      <vt:lpstr>Starfish Early Alert Webpage In-depth Look for Resources &amp; Help  *Visit the Faculty/Staff Resources Tab</vt:lpstr>
      <vt:lpstr>PowerPoint Presentation</vt:lpstr>
      <vt:lpstr>   Questions, Inquiries &amp; Answers</vt:lpstr>
    </vt:vector>
  </TitlesOfParts>
  <Company>AV-DVC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Starfish</dc:title>
  <dc:creator>Carissa Urbalejo</dc:creator>
  <cp:lastModifiedBy>Jessenia Cota</cp:lastModifiedBy>
  <cp:revision>250</cp:revision>
  <cp:lastPrinted>2021-01-17T21:39:38Z</cp:lastPrinted>
  <dcterms:created xsi:type="dcterms:W3CDTF">2018-08-31T17:36:59Z</dcterms:created>
  <dcterms:modified xsi:type="dcterms:W3CDTF">2021-03-02T01:30:20Z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0x0101007DEA709EEE562F44AA23BAE9EADDF347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