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5.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5.xml" ContentType="application/vnd.openxmlformats-officedocument.presentationml.notesSlide+xml"/>
  <Override PartName="/ppt/notesSlides/notesSlide13.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5" d="100"/>
          <a:sy n="125" d="100"/>
        </p:scale>
        <p:origin x="102"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c3ba58e11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c3ba58e11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c58c18a344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c58c18a344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c58c18a34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c58c18a34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ff4f1202d8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ff4f1202d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5b18097b8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5b18097b8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44f27d0de1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44f27d0de1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a:solidFill>
                  <a:schemeClr val="dk1"/>
                </a:solidFill>
              </a:rPr>
              <a:t>A framework rooted in </a:t>
            </a:r>
            <a:r>
              <a:rPr lang="en" sz="1200" b="1">
                <a:solidFill>
                  <a:schemeClr val="dk1"/>
                </a:solidFill>
              </a:rPr>
              <a:t>Ethnic Studies.</a:t>
            </a:r>
            <a:r>
              <a:rPr lang="en" sz="1200">
                <a:solidFill>
                  <a:schemeClr val="dk1"/>
                </a:solidFill>
              </a:rPr>
              <a:t> CRP advances the work of critical </a:t>
            </a:r>
            <a:r>
              <a:rPr lang="en" sz="1200" b="1">
                <a:solidFill>
                  <a:schemeClr val="dk1"/>
                </a:solidFill>
              </a:rPr>
              <a:t>pedagogy</a:t>
            </a:r>
            <a:r>
              <a:rPr lang="en" sz="1200">
                <a:solidFill>
                  <a:schemeClr val="dk1"/>
                </a:solidFill>
              </a:rPr>
              <a:t> and </a:t>
            </a:r>
            <a:r>
              <a:rPr lang="en" sz="1200" b="1">
                <a:solidFill>
                  <a:schemeClr val="dk1"/>
                </a:solidFill>
              </a:rPr>
              <a:t>culturally responsive pedagogy</a:t>
            </a:r>
            <a:r>
              <a:rPr lang="en" sz="1200">
                <a:solidFill>
                  <a:schemeClr val="dk1"/>
                </a:solidFill>
              </a:rPr>
              <a:t> by centralizing a </a:t>
            </a:r>
            <a:r>
              <a:rPr lang="en" sz="1200" b="1">
                <a:solidFill>
                  <a:schemeClr val="dk1"/>
                </a:solidFill>
              </a:rPr>
              <a:t>community’s</a:t>
            </a:r>
            <a:r>
              <a:rPr lang="en" sz="1200">
                <a:solidFill>
                  <a:schemeClr val="dk1"/>
                </a:solidFill>
              </a:rPr>
              <a:t> context in the education of students. </a:t>
            </a:r>
            <a:endParaRPr sz="1200"/>
          </a:p>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c3ba58e118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c3ba58e118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15a7a2045be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15a7a2045be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457200" lvl="0" indent="-298450" algn="l" rtl="0">
              <a:spcBef>
                <a:spcPts val="0"/>
              </a:spcBef>
              <a:spcAft>
                <a:spcPts val="0"/>
              </a:spcAft>
              <a:buSzPts val="1100"/>
              <a:buChar char="●"/>
            </a:pPr>
            <a:r>
              <a:rPr lang="en"/>
              <a:t>DSPS provides access to education through accommodations</a:t>
            </a:r>
            <a:endParaRPr/>
          </a:p>
          <a:p>
            <a:pPr marL="457200" lvl="0"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Classroom accommodations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Note taking tools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Sign language interpreting</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Real-time captioning</a:t>
            </a:r>
            <a:endParaRPr sz="1200">
              <a:solidFill>
                <a:schemeClr val="dk1"/>
              </a:solidFill>
              <a:latin typeface="Times New Roman"/>
              <a:ea typeface="Times New Roman"/>
              <a:cs typeface="Times New Roman"/>
              <a:sym typeface="Times New Roman"/>
            </a:endParaRPr>
          </a:p>
          <a:p>
            <a:pPr marL="457200" lvl="0"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Outside classroom (studying/reading)</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Assistive technology</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Smart Pen</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Alternate media course materials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Text-to-speech</a:t>
            </a:r>
            <a:endParaRPr sz="1200">
              <a:solidFill>
                <a:schemeClr val="dk1"/>
              </a:solidFill>
              <a:latin typeface="Times New Roman"/>
              <a:ea typeface="Times New Roman"/>
              <a:cs typeface="Times New Roman"/>
              <a:sym typeface="Times New Roman"/>
            </a:endParaRPr>
          </a:p>
          <a:p>
            <a:pPr marL="457200" lvl="0"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Testing accommodations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Extended time on exams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Take exams in reduced distracted setting</a:t>
            </a:r>
            <a:endParaRPr sz="1200">
              <a:solidFill>
                <a:schemeClr val="dk1"/>
              </a:solidFill>
              <a:latin typeface="Times New Roman"/>
              <a:ea typeface="Times New Roman"/>
              <a:cs typeface="Times New Roman"/>
              <a:sym typeface="Times New Roman"/>
            </a:endParaRPr>
          </a:p>
          <a:p>
            <a:pPr marL="457200" lvl="0"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Counseling</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Disability counseling</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Intake</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Disability identity</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Disability awareness</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Disability advocacy</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Academic advising</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Ed plan</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Goals</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Major</a:t>
            </a:r>
            <a:endParaRPr/>
          </a:p>
          <a:p>
            <a:pPr marL="914400" lvl="0" indent="0" algn="l" rtl="0">
              <a:spcBef>
                <a:spcPts val="120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c58c18a34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c58c18a34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457200" lvl="0" indent="-298450" algn="l" rtl="0">
              <a:spcBef>
                <a:spcPts val="0"/>
              </a:spcBef>
              <a:spcAft>
                <a:spcPts val="0"/>
              </a:spcAft>
              <a:buSzPts val="1100"/>
              <a:buChar char="●"/>
            </a:pPr>
            <a:r>
              <a:rPr lang="en"/>
              <a:t>DSPS provides access to education through accommodations</a:t>
            </a:r>
            <a:endParaRPr/>
          </a:p>
          <a:p>
            <a:pPr marL="457200" lvl="0"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Classroom accommodations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Note taking tools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Sign language interpreting</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Real-time captioning</a:t>
            </a:r>
            <a:endParaRPr sz="1200">
              <a:solidFill>
                <a:schemeClr val="dk1"/>
              </a:solidFill>
              <a:latin typeface="Times New Roman"/>
              <a:ea typeface="Times New Roman"/>
              <a:cs typeface="Times New Roman"/>
              <a:sym typeface="Times New Roman"/>
            </a:endParaRPr>
          </a:p>
          <a:p>
            <a:pPr marL="457200" lvl="0"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Outside classroom (studying/reading)</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Assistive technology</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Smart Pen</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Alternate media course materials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Text-to-speech</a:t>
            </a:r>
            <a:endParaRPr sz="1200">
              <a:solidFill>
                <a:schemeClr val="dk1"/>
              </a:solidFill>
              <a:latin typeface="Times New Roman"/>
              <a:ea typeface="Times New Roman"/>
              <a:cs typeface="Times New Roman"/>
              <a:sym typeface="Times New Roman"/>
            </a:endParaRPr>
          </a:p>
          <a:p>
            <a:pPr marL="457200" lvl="0"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Testing accommodations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Extended time on exams</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Take exams in reduced distracted setting</a:t>
            </a:r>
            <a:endParaRPr sz="1200">
              <a:solidFill>
                <a:schemeClr val="dk1"/>
              </a:solidFill>
              <a:latin typeface="Times New Roman"/>
              <a:ea typeface="Times New Roman"/>
              <a:cs typeface="Times New Roman"/>
              <a:sym typeface="Times New Roman"/>
            </a:endParaRPr>
          </a:p>
          <a:p>
            <a:pPr marL="457200" lvl="0"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Counseling</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Disability counseling</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Intake</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Disability identity</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Disability awareness</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Disability advocacy</a:t>
            </a:r>
            <a:endParaRPr sz="1200">
              <a:solidFill>
                <a:schemeClr val="dk1"/>
              </a:solidFill>
              <a:latin typeface="Times New Roman"/>
              <a:ea typeface="Times New Roman"/>
              <a:cs typeface="Times New Roman"/>
              <a:sym typeface="Times New Roman"/>
            </a:endParaRPr>
          </a:p>
          <a:p>
            <a:pPr marL="914400" lvl="1"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Academic advising</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Ed plan</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Goals</a:t>
            </a:r>
            <a:endParaRPr sz="1200">
              <a:solidFill>
                <a:schemeClr val="dk1"/>
              </a:solidFill>
              <a:latin typeface="Times New Roman"/>
              <a:ea typeface="Times New Roman"/>
              <a:cs typeface="Times New Roman"/>
              <a:sym typeface="Times New Roman"/>
            </a:endParaRPr>
          </a:p>
          <a:p>
            <a:pPr marL="1371600" lvl="2" indent="-298450" algn="l" rtl="0">
              <a:lnSpc>
                <a:spcPct val="115000"/>
              </a:lnSpc>
              <a:spcBef>
                <a:spcPts val="0"/>
              </a:spcBef>
              <a:spcAft>
                <a:spcPts val="0"/>
              </a:spcAft>
              <a:buClr>
                <a:schemeClr val="dk1"/>
              </a:buClr>
              <a:buSzPts val="1100"/>
              <a:buChar char="■"/>
            </a:pPr>
            <a:r>
              <a:rPr lang="en" sz="1200">
                <a:solidFill>
                  <a:schemeClr val="dk1"/>
                </a:solidFill>
                <a:latin typeface="Times New Roman"/>
                <a:ea typeface="Times New Roman"/>
                <a:cs typeface="Times New Roman"/>
                <a:sym typeface="Times New Roman"/>
              </a:rPr>
              <a:t>Major</a:t>
            </a:r>
            <a:endParaRPr/>
          </a:p>
          <a:p>
            <a:pPr marL="914400" lvl="0" indent="0" algn="l" rtl="0">
              <a:spcBef>
                <a:spcPts val="120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15a7a2045b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15a7a2045b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endParaRPr/>
          </a:p>
          <a:p>
            <a:pPr marL="914400" lvl="0" indent="0" algn="l" rtl="0">
              <a:spcBef>
                <a:spcPts val="120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c6d31e3baf_0_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c6d31e3baf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a:p>
          <a:p>
            <a:pPr marL="457200" lvl="0" indent="0" algn="l" rtl="0">
              <a:spcBef>
                <a:spcPts val="160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c58c18a34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c58c18a34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15a7a2045be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15a7a2045be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5200"/>
              <a:buNone/>
              <a:defRPr sz="5200"/>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800"/>
              <a:buNone/>
              <a:defRPr sz="280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12000"/>
              <a:buNone/>
              <a:defRPr sz="12000"/>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rtl="0">
              <a:spcBef>
                <a:spcPts val="0"/>
              </a:spcBef>
              <a:spcAft>
                <a:spcPts val="0"/>
              </a:spcAft>
              <a:buSzPts val="1800"/>
              <a:buChar char="●"/>
              <a:defRPr/>
            </a:lvl1pPr>
            <a:lvl2pPr marL="914400" lvl="1" indent="-317500" algn="ctr" rtl="0">
              <a:spcBef>
                <a:spcPts val="0"/>
              </a:spcBef>
              <a:spcAft>
                <a:spcPts val="0"/>
              </a:spcAft>
              <a:buSzPts val="1400"/>
              <a:buChar char="○"/>
              <a:defRPr/>
            </a:lvl2pPr>
            <a:lvl3pPr marL="1371600" lvl="2" indent="-317500" algn="ctr" rtl="0">
              <a:spcBef>
                <a:spcPts val="0"/>
              </a:spcBef>
              <a:spcAft>
                <a:spcPts val="0"/>
              </a:spcAft>
              <a:buSzPts val="1400"/>
              <a:buChar char="■"/>
              <a:defRPr/>
            </a:lvl3pPr>
            <a:lvl4pPr marL="1828800" lvl="3" indent="-317500" algn="ctr" rtl="0">
              <a:spcBef>
                <a:spcPts val="0"/>
              </a:spcBef>
              <a:spcAft>
                <a:spcPts val="0"/>
              </a:spcAft>
              <a:buSzPts val="1400"/>
              <a:buChar char="●"/>
              <a:defRPr/>
            </a:lvl4pPr>
            <a:lvl5pPr marL="2286000" lvl="4" indent="-317500" algn="ctr" rtl="0">
              <a:spcBef>
                <a:spcPts val="0"/>
              </a:spcBef>
              <a:spcAft>
                <a:spcPts val="0"/>
              </a:spcAft>
              <a:buSzPts val="1400"/>
              <a:buChar char="○"/>
              <a:defRPr/>
            </a:lvl5pPr>
            <a:lvl6pPr marL="2743200" lvl="5" indent="-317500" algn="ctr" rtl="0">
              <a:spcBef>
                <a:spcPts val="0"/>
              </a:spcBef>
              <a:spcAft>
                <a:spcPts val="0"/>
              </a:spcAft>
              <a:buSzPts val="1400"/>
              <a:buChar char="■"/>
              <a:defRPr/>
            </a:lvl6pPr>
            <a:lvl7pPr marL="3200400" lvl="6" indent="-317500" algn="ctr" rtl="0">
              <a:spcBef>
                <a:spcPts val="0"/>
              </a:spcBef>
              <a:spcAft>
                <a:spcPts val="0"/>
              </a:spcAft>
              <a:buSzPts val="1400"/>
              <a:buChar char="●"/>
              <a:defRPr/>
            </a:lvl7pPr>
            <a:lvl8pPr marL="3657600" lvl="7" indent="-317500" algn="ctr" rtl="0">
              <a:spcBef>
                <a:spcPts val="0"/>
              </a:spcBef>
              <a:spcAft>
                <a:spcPts val="0"/>
              </a:spcAft>
              <a:buSzPts val="1400"/>
              <a:buChar char="○"/>
              <a:defRPr/>
            </a:lvl8pPr>
            <a:lvl9pPr marL="4114800" lvl="8" indent="-317500" algn="ctr" rtl="0">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rtl="0">
              <a:spcBef>
                <a:spcPts val="0"/>
              </a:spcBef>
              <a:spcAft>
                <a:spcPts val="0"/>
              </a:spcAft>
              <a:buSzPts val="1400"/>
              <a:buChar char="●"/>
              <a:defRPr sz="14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rtl="0">
              <a:spcBef>
                <a:spcPts val="0"/>
              </a:spcBef>
              <a:spcAft>
                <a:spcPts val="0"/>
              </a:spcAft>
              <a:buSzPts val="1200"/>
              <a:buChar char="●"/>
              <a:defRPr sz="1200"/>
            </a:lvl1pPr>
            <a:lvl2pPr marL="914400" lvl="1" indent="-304800" rtl="0">
              <a:spcBef>
                <a:spcPts val="0"/>
              </a:spcBef>
              <a:spcAft>
                <a:spcPts val="0"/>
              </a:spcAft>
              <a:buSzPts val="1200"/>
              <a:buChar char="○"/>
              <a:defRPr sz="1200"/>
            </a:lvl2pPr>
            <a:lvl3pPr marL="1371600" lvl="2" indent="-304800" rtl="0">
              <a:spcBef>
                <a:spcPts val="0"/>
              </a:spcBef>
              <a:spcAft>
                <a:spcPts val="0"/>
              </a:spcAft>
              <a:buSzPts val="1200"/>
              <a:buChar char="■"/>
              <a:defRPr sz="1200"/>
            </a:lvl3pPr>
            <a:lvl4pPr marL="1828800" lvl="3" indent="-304800" rtl="0">
              <a:spcBef>
                <a:spcPts val="0"/>
              </a:spcBef>
              <a:spcAft>
                <a:spcPts val="0"/>
              </a:spcAft>
              <a:buSzPts val="1200"/>
              <a:buChar char="●"/>
              <a:defRPr sz="1200"/>
            </a:lvl4pPr>
            <a:lvl5pPr marL="2286000" lvl="4" indent="-304800" rtl="0">
              <a:spcBef>
                <a:spcPts val="0"/>
              </a:spcBef>
              <a:spcAft>
                <a:spcPts val="0"/>
              </a:spcAft>
              <a:buSzPts val="1200"/>
              <a:buChar char="○"/>
              <a:defRPr sz="1200"/>
            </a:lvl5pPr>
            <a:lvl6pPr marL="2743200" lvl="5" indent="-304800" rtl="0">
              <a:spcBef>
                <a:spcPts val="0"/>
              </a:spcBef>
              <a:spcAft>
                <a:spcPts val="0"/>
              </a:spcAft>
              <a:buSzPts val="1200"/>
              <a:buChar char="■"/>
              <a:defRPr sz="1200"/>
            </a:lvl6pPr>
            <a:lvl7pPr marL="3200400" lvl="6" indent="-304800" rtl="0">
              <a:spcBef>
                <a:spcPts val="0"/>
              </a:spcBef>
              <a:spcAft>
                <a:spcPts val="0"/>
              </a:spcAft>
              <a:buSzPts val="1200"/>
              <a:buChar char="●"/>
              <a:defRPr sz="1200"/>
            </a:lvl7pPr>
            <a:lvl8pPr marL="3657600" lvl="7" indent="-304800" rtl="0">
              <a:spcBef>
                <a:spcPts val="0"/>
              </a:spcBef>
              <a:spcAft>
                <a:spcPts val="0"/>
              </a:spcAft>
              <a:buSzPts val="1200"/>
              <a:buChar char="○"/>
              <a:defRPr sz="1200"/>
            </a:lvl8pPr>
            <a:lvl9pPr marL="4114800" lvl="8" indent="-304800" rtl="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rtl="0">
              <a:spcBef>
                <a:spcPts val="0"/>
              </a:spcBef>
              <a:spcAft>
                <a:spcPts val="0"/>
              </a:spcAft>
              <a:buSzPts val="18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rtl="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43434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0"/>
              </a:spcBef>
              <a:spcAft>
                <a:spcPts val="0"/>
              </a:spcAft>
              <a:buClr>
                <a:schemeClr val="dk2"/>
              </a:buClr>
              <a:buSzPts val="1400"/>
              <a:buChar char="○"/>
              <a:defRPr>
                <a:solidFill>
                  <a:schemeClr val="dk2"/>
                </a:solidFill>
              </a:defRPr>
            </a:lvl2pPr>
            <a:lvl3pPr marL="1371600" lvl="2" indent="-317500" rtl="0">
              <a:lnSpc>
                <a:spcPct val="115000"/>
              </a:lnSpc>
              <a:spcBef>
                <a:spcPts val="0"/>
              </a:spcBef>
              <a:spcAft>
                <a:spcPts val="0"/>
              </a:spcAft>
              <a:buClr>
                <a:schemeClr val="dk2"/>
              </a:buClr>
              <a:buSzPts val="1400"/>
              <a:buChar char="■"/>
              <a:defRPr>
                <a:solidFill>
                  <a:schemeClr val="dk2"/>
                </a:solidFill>
              </a:defRPr>
            </a:lvl3pPr>
            <a:lvl4pPr marL="1828800" lvl="3" indent="-317500" rtl="0">
              <a:lnSpc>
                <a:spcPct val="115000"/>
              </a:lnSpc>
              <a:spcBef>
                <a:spcPts val="0"/>
              </a:spcBef>
              <a:spcAft>
                <a:spcPts val="0"/>
              </a:spcAft>
              <a:buClr>
                <a:schemeClr val="dk2"/>
              </a:buClr>
              <a:buSzPts val="1400"/>
              <a:buChar char="●"/>
              <a:defRPr>
                <a:solidFill>
                  <a:schemeClr val="dk2"/>
                </a:solidFill>
              </a:defRPr>
            </a:lvl4pPr>
            <a:lvl5pPr marL="2286000" lvl="4" indent="-317500" rtl="0">
              <a:lnSpc>
                <a:spcPct val="115000"/>
              </a:lnSpc>
              <a:spcBef>
                <a:spcPts val="0"/>
              </a:spcBef>
              <a:spcAft>
                <a:spcPts val="0"/>
              </a:spcAft>
              <a:buClr>
                <a:schemeClr val="dk2"/>
              </a:buClr>
              <a:buSzPts val="1400"/>
              <a:buChar char="○"/>
              <a:defRPr>
                <a:solidFill>
                  <a:schemeClr val="dk2"/>
                </a:solidFill>
              </a:defRPr>
            </a:lvl5pPr>
            <a:lvl6pPr marL="2743200" lvl="5" indent="-317500" rtl="0">
              <a:lnSpc>
                <a:spcPct val="115000"/>
              </a:lnSpc>
              <a:spcBef>
                <a:spcPts val="0"/>
              </a:spcBef>
              <a:spcAft>
                <a:spcPts val="0"/>
              </a:spcAft>
              <a:buClr>
                <a:schemeClr val="dk2"/>
              </a:buClr>
              <a:buSzPts val="1400"/>
              <a:buChar char="■"/>
              <a:defRPr>
                <a:solidFill>
                  <a:schemeClr val="dk2"/>
                </a:solidFill>
              </a:defRPr>
            </a:lvl6pPr>
            <a:lvl7pPr marL="3200400" lvl="6" indent="-317500" rtl="0">
              <a:lnSpc>
                <a:spcPct val="115000"/>
              </a:lnSpc>
              <a:spcBef>
                <a:spcPts val="0"/>
              </a:spcBef>
              <a:spcAft>
                <a:spcPts val="0"/>
              </a:spcAft>
              <a:buClr>
                <a:schemeClr val="dk2"/>
              </a:buClr>
              <a:buSzPts val="1400"/>
              <a:buChar char="●"/>
              <a:defRPr>
                <a:solidFill>
                  <a:schemeClr val="dk2"/>
                </a:solidFill>
              </a:defRPr>
            </a:lvl7pPr>
            <a:lvl8pPr marL="3657600" lvl="7" indent="-317500" rtl="0">
              <a:lnSpc>
                <a:spcPct val="115000"/>
              </a:lnSpc>
              <a:spcBef>
                <a:spcPts val="0"/>
              </a:spcBef>
              <a:spcAft>
                <a:spcPts val="0"/>
              </a:spcAft>
              <a:buClr>
                <a:schemeClr val="dk2"/>
              </a:buClr>
              <a:buSzPts val="1400"/>
              <a:buChar char="○"/>
              <a:defRPr>
                <a:solidFill>
                  <a:schemeClr val="dk2"/>
                </a:solidFill>
              </a:defRPr>
            </a:lvl8pPr>
            <a:lvl9pPr marL="4114800" lvl="8" indent="-317500" rtl="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gail.rulloda@napavalley.edu"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mailto:san.lu@napavalley.edu"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290625"/>
            <a:ext cx="8520600" cy="2228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3600">
                <a:solidFill>
                  <a:srgbClr val="000000"/>
                </a:solidFill>
                <a:latin typeface="Calibri"/>
                <a:ea typeface="Calibri"/>
                <a:cs typeface="Calibri"/>
                <a:sym typeface="Calibri"/>
              </a:rPr>
              <a:t>DSPS Presents: A </a:t>
            </a:r>
            <a:r>
              <a:rPr lang="en" sz="3600" b="1">
                <a:solidFill>
                  <a:srgbClr val="FF9900"/>
                </a:solidFill>
                <a:latin typeface="Calibri"/>
                <a:ea typeface="Calibri"/>
                <a:cs typeface="Calibri"/>
                <a:sym typeface="Calibri"/>
              </a:rPr>
              <a:t>Community Responsive Pedagogy</a:t>
            </a:r>
            <a:r>
              <a:rPr lang="en" sz="3600">
                <a:solidFill>
                  <a:srgbClr val="000000"/>
                </a:solidFill>
                <a:latin typeface="Calibri"/>
                <a:ea typeface="Calibri"/>
                <a:cs typeface="Calibri"/>
                <a:sym typeface="Calibri"/>
              </a:rPr>
              <a:t> (CRP) Framework to Providing Academic Adjustments and Auxiliary Aids to Students </a:t>
            </a:r>
            <a:endParaRPr sz="3600">
              <a:solidFill>
                <a:srgbClr val="000000"/>
              </a:solidFill>
              <a:latin typeface="Calibri"/>
              <a:ea typeface="Calibri"/>
              <a:cs typeface="Calibri"/>
              <a:sym typeface="Calibri"/>
            </a:endParaRPr>
          </a:p>
        </p:txBody>
      </p:sp>
      <p:sp>
        <p:nvSpPr>
          <p:cNvPr id="55" name="Google Shape;55;p13"/>
          <p:cNvSpPr txBox="1">
            <a:spLocks noGrp="1"/>
          </p:cNvSpPr>
          <p:nvPr>
            <p:ph type="body" idx="1"/>
          </p:nvPr>
        </p:nvSpPr>
        <p:spPr>
          <a:xfrm>
            <a:off x="211450" y="2195925"/>
            <a:ext cx="8888700" cy="2904900"/>
          </a:xfrm>
          <a:prstGeom prst="rect">
            <a:avLst/>
          </a:prstGeom>
        </p:spPr>
        <p:txBody>
          <a:bodyPr spcFirstLastPara="1" wrap="square" lIns="91425" tIns="91425" rIns="91425" bIns="91425" anchor="t" anchorCtr="0">
            <a:normAutofit fontScale="25000" lnSpcReduction="20000"/>
          </a:bodyPr>
          <a:lstStyle/>
          <a:p>
            <a:pPr marL="0" lvl="0" indent="0" algn="ctr" rtl="0">
              <a:spcBef>
                <a:spcPts val="0"/>
              </a:spcBef>
              <a:spcAft>
                <a:spcPts val="0"/>
              </a:spcAft>
              <a:buNone/>
            </a:pPr>
            <a:endParaRPr sz="2900" b="1"/>
          </a:p>
          <a:p>
            <a:pPr marL="0" lvl="0" indent="0" algn="ctr" rtl="0">
              <a:spcBef>
                <a:spcPts val="1200"/>
              </a:spcBef>
              <a:spcAft>
                <a:spcPts val="0"/>
              </a:spcAft>
              <a:buNone/>
            </a:pPr>
            <a:endParaRPr sz="8073"/>
          </a:p>
          <a:p>
            <a:pPr marL="0" lvl="0" indent="0" algn="ctr" rtl="0">
              <a:spcBef>
                <a:spcPts val="1200"/>
              </a:spcBef>
              <a:spcAft>
                <a:spcPts val="0"/>
              </a:spcAft>
              <a:buNone/>
            </a:pPr>
            <a:r>
              <a:rPr lang="en" sz="8073"/>
              <a:t>Drs. Gail Rulloda &amp; San T. Lu</a:t>
            </a:r>
            <a:endParaRPr sz="8073"/>
          </a:p>
          <a:p>
            <a:pPr marL="0" lvl="0" indent="0" algn="ctr" rtl="0">
              <a:spcBef>
                <a:spcPts val="1200"/>
              </a:spcBef>
              <a:spcAft>
                <a:spcPts val="0"/>
              </a:spcAft>
              <a:buNone/>
            </a:pPr>
            <a:r>
              <a:rPr lang="en" sz="8073"/>
              <a:t>Cohort 2023</a:t>
            </a:r>
            <a:endParaRPr sz="8073"/>
          </a:p>
          <a:p>
            <a:pPr marL="0" lvl="0" indent="0" algn="ctr" rtl="0">
              <a:spcBef>
                <a:spcPts val="1200"/>
              </a:spcBef>
              <a:spcAft>
                <a:spcPts val="0"/>
              </a:spcAft>
              <a:buNone/>
            </a:pPr>
            <a:endParaRPr sz="8073"/>
          </a:p>
          <a:p>
            <a:pPr marL="0" lvl="0" indent="0" algn="ctr" rtl="0">
              <a:spcBef>
                <a:spcPts val="1200"/>
              </a:spcBef>
              <a:spcAft>
                <a:spcPts val="0"/>
              </a:spcAft>
              <a:buNone/>
            </a:pPr>
            <a:r>
              <a:rPr lang="en" sz="8073"/>
              <a:t>Special thanks to Dr. Allyson Tiantingco-Cubales, </a:t>
            </a:r>
            <a:endParaRPr sz="8073"/>
          </a:p>
          <a:p>
            <a:pPr marL="0" lvl="0" indent="0" algn="ctr" rtl="0">
              <a:spcBef>
                <a:spcPts val="1200"/>
              </a:spcBef>
              <a:spcAft>
                <a:spcPts val="0"/>
              </a:spcAft>
              <a:buNone/>
            </a:pPr>
            <a:r>
              <a:rPr lang="en" sz="8073"/>
              <a:t>SFSU Ethnic Studies professor </a:t>
            </a:r>
            <a:endParaRPr sz="8073"/>
          </a:p>
          <a:p>
            <a:pPr marL="0" lvl="0" indent="0" algn="ctr" rtl="0">
              <a:spcBef>
                <a:spcPts val="1200"/>
              </a:spcBef>
              <a:spcAft>
                <a:spcPts val="1200"/>
              </a:spcAft>
              <a:buNone/>
            </a:pPr>
            <a:endParaRPr sz="2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2"/>
          <p:cNvSpPr txBox="1">
            <a:spLocks noGrp="1"/>
          </p:cNvSpPr>
          <p:nvPr>
            <p:ph type="ctrTitle"/>
          </p:nvPr>
        </p:nvSpPr>
        <p:spPr>
          <a:xfrm>
            <a:off x="319275" y="97200"/>
            <a:ext cx="8346900" cy="41634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000" b="1">
              <a:solidFill>
                <a:srgbClr val="FFFFFF"/>
              </a:solidFill>
            </a:endParaRPr>
          </a:p>
          <a:p>
            <a:pPr marL="0" lvl="0" indent="0" algn="l" rtl="0">
              <a:lnSpc>
                <a:spcPct val="100000"/>
              </a:lnSpc>
              <a:spcBef>
                <a:spcPts val="1600"/>
              </a:spcBef>
              <a:spcAft>
                <a:spcPts val="0"/>
              </a:spcAft>
              <a:buNone/>
            </a:pPr>
            <a:endParaRPr sz="3000" b="1">
              <a:solidFill>
                <a:srgbClr val="FFFFFF"/>
              </a:solidFill>
            </a:endParaRPr>
          </a:p>
          <a:p>
            <a:pPr marL="0" lvl="0" indent="0" algn="l" rtl="0">
              <a:spcBef>
                <a:spcPts val="0"/>
              </a:spcBef>
              <a:spcAft>
                <a:spcPts val="0"/>
              </a:spcAft>
              <a:buNone/>
            </a:pPr>
            <a:r>
              <a:rPr lang="en" sz="3000" b="1">
                <a:solidFill>
                  <a:srgbClr val="FFFFFF"/>
                </a:solidFill>
              </a:rPr>
              <a:t>Guiding Question:</a:t>
            </a:r>
            <a:endParaRPr sz="2500">
              <a:solidFill>
                <a:srgbClr val="FFFFFF"/>
              </a:solidFill>
            </a:endParaRPr>
          </a:p>
          <a:p>
            <a:pPr marL="0" lvl="0" indent="457200" algn="l" rtl="0">
              <a:lnSpc>
                <a:spcPct val="100000"/>
              </a:lnSpc>
              <a:spcBef>
                <a:spcPts val="1000"/>
              </a:spcBef>
              <a:spcAft>
                <a:spcPts val="0"/>
              </a:spcAft>
              <a:buNone/>
            </a:pPr>
            <a:r>
              <a:rPr lang="en" sz="2500">
                <a:solidFill>
                  <a:srgbClr val="FFFFFF"/>
                </a:solidFill>
              </a:rPr>
              <a:t>What is the DSPS </a:t>
            </a:r>
            <a:r>
              <a:rPr lang="en" sz="2500">
                <a:solidFill>
                  <a:srgbClr val="FF9900"/>
                </a:solidFill>
              </a:rPr>
              <a:t>interactive</a:t>
            </a:r>
            <a:r>
              <a:rPr lang="en" sz="2500">
                <a:solidFill>
                  <a:srgbClr val="FFFFFF"/>
                </a:solidFill>
              </a:rPr>
              <a:t> process?</a:t>
            </a:r>
            <a:endParaRPr sz="2500">
              <a:solidFill>
                <a:srgbClr val="FFFFFF"/>
              </a:solidFill>
            </a:endParaRPr>
          </a:p>
          <a:p>
            <a:pPr marL="0" lvl="0" indent="457200" algn="l" rtl="0">
              <a:lnSpc>
                <a:spcPct val="100000"/>
              </a:lnSpc>
              <a:spcBef>
                <a:spcPts val="0"/>
              </a:spcBef>
              <a:spcAft>
                <a:spcPts val="0"/>
              </a:spcAft>
              <a:buNone/>
            </a:pPr>
            <a:endParaRPr sz="2500">
              <a:solidFill>
                <a:srgbClr val="FFFFFF"/>
              </a:solidFill>
            </a:endParaRPr>
          </a:p>
          <a:p>
            <a:pPr marL="914400" lvl="1" indent="-387350" algn="l" rtl="0">
              <a:lnSpc>
                <a:spcPct val="115000"/>
              </a:lnSpc>
              <a:spcBef>
                <a:spcPts val="0"/>
              </a:spcBef>
              <a:spcAft>
                <a:spcPts val="0"/>
              </a:spcAft>
              <a:buClr>
                <a:srgbClr val="FFFFFF"/>
              </a:buClr>
              <a:buSzPts val="2500"/>
              <a:buChar char="○"/>
            </a:pPr>
            <a:r>
              <a:rPr lang="en" sz="2500">
                <a:solidFill>
                  <a:srgbClr val="FFFFFF"/>
                </a:solidFill>
              </a:rPr>
              <a:t>DSPS </a:t>
            </a:r>
            <a:r>
              <a:rPr lang="en" sz="2500">
                <a:solidFill>
                  <a:srgbClr val="FF9900"/>
                </a:solidFill>
              </a:rPr>
              <a:t>website</a:t>
            </a:r>
            <a:endParaRPr sz="2500">
              <a:solidFill>
                <a:srgbClr val="FF9900"/>
              </a:solidFill>
            </a:endParaRPr>
          </a:p>
          <a:p>
            <a:pPr marL="914400" lvl="1" indent="-387350" algn="l" rtl="0">
              <a:lnSpc>
                <a:spcPct val="115000"/>
              </a:lnSpc>
              <a:spcBef>
                <a:spcPts val="0"/>
              </a:spcBef>
              <a:spcAft>
                <a:spcPts val="0"/>
              </a:spcAft>
              <a:buClr>
                <a:srgbClr val="FFFFFF"/>
              </a:buClr>
              <a:buSzPts val="2500"/>
              <a:buChar char="○"/>
            </a:pPr>
            <a:r>
              <a:rPr lang="en" sz="2500">
                <a:solidFill>
                  <a:srgbClr val="FFFFFF"/>
                </a:solidFill>
              </a:rPr>
              <a:t>DSPS application</a:t>
            </a:r>
            <a:endParaRPr sz="2500">
              <a:solidFill>
                <a:srgbClr val="FFFFFF"/>
              </a:solidFill>
            </a:endParaRPr>
          </a:p>
          <a:p>
            <a:pPr marL="914400" lvl="1" indent="-387350" algn="l" rtl="0">
              <a:lnSpc>
                <a:spcPct val="115000"/>
              </a:lnSpc>
              <a:spcBef>
                <a:spcPts val="0"/>
              </a:spcBef>
              <a:spcAft>
                <a:spcPts val="0"/>
              </a:spcAft>
              <a:buClr>
                <a:srgbClr val="FFFFFF"/>
              </a:buClr>
              <a:buSzPts val="2500"/>
              <a:buChar char="○"/>
            </a:pPr>
            <a:r>
              <a:rPr lang="en" sz="2500">
                <a:solidFill>
                  <a:srgbClr val="FF9900"/>
                </a:solidFill>
              </a:rPr>
              <a:t>Scheduling</a:t>
            </a:r>
            <a:r>
              <a:rPr lang="en" sz="2500">
                <a:solidFill>
                  <a:srgbClr val="FFFFFF"/>
                </a:solidFill>
              </a:rPr>
              <a:t> with DSPS</a:t>
            </a:r>
            <a:endParaRPr sz="2500">
              <a:solidFill>
                <a:srgbClr val="FFFFFF"/>
              </a:solidFill>
            </a:endParaRPr>
          </a:p>
          <a:p>
            <a:pPr marL="914400" lvl="1" indent="-387350" algn="l" rtl="0">
              <a:lnSpc>
                <a:spcPct val="115000"/>
              </a:lnSpc>
              <a:spcBef>
                <a:spcPts val="0"/>
              </a:spcBef>
              <a:spcAft>
                <a:spcPts val="0"/>
              </a:spcAft>
              <a:buClr>
                <a:srgbClr val="FFFFFF"/>
              </a:buClr>
              <a:buSzPts val="2500"/>
              <a:buChar char="○"/>
            </a:pPr>
            <a:r>
              <a:rPr lang="en" sz="2500">
                <a:solidFill>
                  <a:schemeClr val="lt1"/>
                </a:solidFill>
              </a:rPr>
              <a:t>Educational</a:t>
            </a:r>
            <a:r>
              <a:rPr lang="en" sz="2500">
                <a:solidFill>
                  <a:srgbClr val="FF9900"/>
                </a:solidFill>
              </a:rPr>
              <a:t> impact</a:t>
            </a:r>
            <a:r>
              <a:rPr lang="en" sz="2500">
                <a:solidFill>
                  <a:srgbClr val="FFFFFF"/>
                </a:solidFill>
              </a:rPr>
              <a:t> and accommodations</a:t>
            </a:r>
            <a:endParaRPr sz="2500">
              <a:solidFill>
                <a:srgbClr val="FFFFFF"/>
              </a:solidFill>
            </a:endParaRPr>
          </a:p>
          <a:p>
            <a:pPr marL="914400" lvl="1" indent="-387350" algn="l" rtl="0">
              <a:lnSpc>
                <a:spcPct val="115000"/>
              </a:lnSpc>
              <a:spcBef>
                <a:spcPts val="0"/>
              </a:spcBef>
              <a:spcAft>
                <a:spcPts val="0"/>
              </a:spcAft>
              <a:buClr>
                <a:srgbClr val="FFFFFF"/>
              </a:buClr>
              <a:buSzPts val="2500"/>
              <a:buChar char="○"/>
            </a:pPr>
            <a:r>
              <a:rPr lang="en" sz="2500">
                <a:solidFill>
                  <a:srgbClr val="FFFFFF"/>
                </a:solidFill>
              </a:rPr>
              <a:t>Complete </a:t>
            </a:r>
            <a:r>
              <a:rPr lang="en" sz="2500">
                <a:solidFill>
                  <a:srgbClr val="FF9900"/>
                </a:solidFill>
              </a:rPr>
              <a:t>Academic Accommodation Plan (AAP)</a:t>
            </a:r>
            <a:endParaRPr sz="2500">
              <a:solidFill>
                <a:srgbClr val="FF9900"/>
              </a:solidFill>
            </a:endParaRPr>
          </a:p>
          <a:p>
            <a:pPr marL="0" lvl="0" indent="0" algn="l" rtl="0">
              <a:lnSpc>
                <a:spcPct val="115000"/>
              </a:lnSpc>
              <a:spcBef>
                <a:spcPts val="1600"/>
              </a:spcBef>
              <a:spcAft>
                <a:spcPts val="1600"/>
              </a:spcAft>
              <a:buNone/>
            </a:pPr>
            <a:endParaRPr sz="2500" b="1">
              <a:solidFill>
                <a:srgbClr val="FFFFFF"/>
              </a:solidFill>
            </a:endParaRPr>
          </a:p>
        </p:txBody>
      </p:sp>
      <p:sp>
        <p:nvSpPr>
          <p:cNvPr id="128" name="Google Shape;128;p22"/>
          <p:cNvSpPr txBox="1"/>
          <p:nvPr/>
        </p:nvSpPr>
        <p:spPr>
          <a:xfrm>
            <a:off x="3972900" y="4125225"/>
            <a:ext cx="52212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ritical Concepts</a:t>
            </a:r>
            <a:endParaRPr sz="4200" b="1">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3"/>
          <p:cNvSpPr txBox="1">
            <a:spLocks noGrp="1"/>
          </p:cNvSpPr>
          <p:nvPr>
            <p:ph type="ctrTitle"/>
          </p:nvPr>
        </p:nvSpPr>
        <p:spPr>
          <a:xfrm>
            <a:off x="215200" y="521100"/>
            <a:ext cx="8520600" cy="43716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r>
              <a:rPr lang="en" sz="3000" b="1">
                <a:solidFill>
                  <a:srgbClr val="FFFFFF"/>
                </a:solidFill>
              </a:rPr>
              <a:t>Guiding Question:</a:t>
            </a:r>
            <a:endParaRPr sz="2500" b="1">
              <a:solidFill>
                <a:srgbClr val="FFFFFF"/>
              </a:solidFill>
            </a:endParaRPr>
          </a:p>
          <a:p>
            <a:pPr marL="457200" lvl="0" indent="0" algn="l" rtl="0">
              <a:lnSpc>
                <a:spcPct val="115000"/>
              </a:lnSpc>
              <a:spcBef>
                <a:spcPts val="1600"/>
              </a:spcBef>
              <a:spcAft>
                <a:spcPts val="0"/>
              </a:spcAft>
              <a:buNone/>
            </a:pPr>
            <a:r>
              <a:rPr lang="en" sz="2500">
                <a:solidFill>
                  <a:srgbClr val="FFFFFF"/>
                </a:solidFill>
              </a:rPr>
              <a:t>What are some </a:t>
            </a:r>
            <a:r>
              <a:rPr lang="en" sz="2500">
                <a:solidFill>
                  <a:srgbClr val="FF9900"/>
                </a:solidFill>
              </a:rPr>
              <a:t>assistive technology</a:t>
            </a:r>
            <a:r>
              <a:rPr lang="en" sz="2500">
                <a:solidFill>
                  <a:srgbClr val="FFFFFF"/>
                </a:solidFill>
              </a:rPr>
              <a:t> accommodations for students </a:t>
            </a:r>
            <a:r>
              <a:rPr lang="en" sz="2500">
                <a:solidFill>
                  <a:schemeClr val="accent4"/>
                </a:solidFill>
              </a:rPr>
              <a:t>online</a:t>
            </a:r>
            <a:r>
              <a:rPr lang="en" sz="2500">
                <a:solidFill>
                  <a:srgbClr val="FF9900"/>
                </a:solidFill>
              </a:rPr>
              <a:t> </a:t>
            </a:r>
            <a:r>
              <a:rPr lang="en" sz="2500">
                <a:solidFill>
                  <a:schemeClr val="lt1"/>
                </a:solidFill>
              </a:rPr>
              <a:t>and </a:t>
            </a:r>
            <a:r>
              <a:rPr lang="en" sz="2500">
                <a:solidFill>
                  <a:schemeClr val="accent4"/>
                </a:solidFill>
              </a:rPr>
              <a:t>in-person</a:t>
            </a:r>
            <a:r>
              <a:rPr lang="en" sz="2500">
                <a:solidFill>
                  <a:srgbClr val="FFFFFF"/>
                </a:solidFill>
              </a:rPr>
              <a:t>?</a:t>
            </a:r>
            <a:endParaRPr sz="2500">
              <a:solidFill>
                <a:srgbClr val="FFFFFF"/>
              </a:solidFill>
            </a:endParaRPr>
          </a:p>
          <a:p>
            <a:pPr marL="914400" lvl="1" indent="-387350" algn="l" rtl="0">
              <a:lnSpc>
                <a:spcPct val="115000"/>
              </a:lnSpc>
              <a:spcBef>
                <a:spcPts val="1600"/>
              </a:spcBef>
              <a:spcAft>
                <a:spcPts val="0"/>
              </a:spcAft>
              <a:buClr>
                <a:srgbClr val="FFFFFF"/>
              </a:buClr>
              <a:buSzPts val="2500"/>
              <a:buChar char="○"/>
            </a:pPr>
            <a:r>
              <a:rPr lang="en" sz="2500">
                <a:solidFill>
                  <a:srgbClr val="FFFFFF"/>
                </a:solidFill>
              </a:rPr>
              <a:t>Text-to-Speech</a:t>
            </a:r>
            <a:endParaRPr sz="2500">
              <a:solidFill>
                <a:srgbClr val="FFFFFF"/>
              </a:solidFill>
            </a:endParaRPr>
          </a:p>
          <a:p>
            <a:pPr marL="1371600" lvl="2" indent="-387350" algn="l" rtl="0">
              <a:lnSpc>
                <a:spcPct val="115000"/>
              </a:lnSpc>
              <a:spcBef>
                <a:spcPts val="0"/>
              </a:spcBef>
              <a:spcAft>
                <a:spcPts val="0"/>
              </a:spcAft>
              <a:buClr>
                <a:srgbClr val="FFFFFF"/>
              </a:buClr>
              <a:buSzPts val="2500"/>
              <a:buChar char="■"/>
            </a:pPr>
            <a:r>
              <a:rPr lang="en" sz="2500">
                <a:solidFill>
                  <a:srgbClr val="FFFFFF"/>
                </a:solidFill>
              </a:rPr>
              <a:t>Immersive reader &amp; read-the-web (</a:t>
            </a:r>
            <a:r>
              <a:rPr lang="en" sz="2500">
                <a:solidFill>
                  <a:srgbClr val="FF9900"/>
                </a:solidFill>
              </a:rPr>
              <a:t>Canvas</a:t>
            </a:r>
            <a:r>
              <a:rPr lang="en" sz="2500">
                <a:solidFill>
                  <a:srgbClr val="FFFFFF"/>
                </a:solidFill>
              </a:rPr>
              <a:t>) </a:t>
            </a:r>
            <a:endParaRPr sz="2500">
              <a:solidFill>
                <a:srgbClr val="FFFFFF"/>
              </a:solidFill>
            </a:endParaRPr>
          </a:p>
          <a:p>
            <a:pPr marL="914400" lvl="1" indent="-387350" algn="l" rtl="0">
              <a:lnSpc>
                <a:spcPct val="115000"/>
              </a:lnSpc>
              <a:spcBef>
                <a:spcPts val="0"/>
              </a:spcBef>
              <a:spcAft>
                <a:spcPts val="0"/>
              </a:spcAft>
              <a:buClr>
                <a:srgbClr val="FFFFFF"/>
              </a:buClr>
              <a:buSzPts val="2500"/>
              <a:buChar char="○"/>
            </a:pPr>
            <a:r>
              <a:rPr lang="en" sz="2500">
                <a:solidFill>
                  <a:srgbClr val="FF9900"/>
                </a:solidFill>
              </a:rPr>
              <a:t>Alternate Media</a:t>
            </a:r>
            <a:r>
              <a:rPr lang="en" sz="2500">
                <a:solidFill>
                  <a:srgbClr val="FFFFFF"/>
                </a:solidFill>
              </a:rPr>
              <a:t> (e-texts)</a:t>
            </a:r>
            <a:endParaRPr sz="2500">
              <a:solidFill>
                <a:srgbClr val="FFFFFF"/>
              </a:solidFill>
            </a:endParaRPr>
          </a:p>
          <a:p>
            <a:pPr marL="1371600" lvl="2" indent="-387350" algn="l" rtl="0">
              <a:lnSpc>
                <a:spcPct val="115000"/>
              </a:lnSpc>
              <a:spcBef>
                <a:spcPts val="0"/>
              </a:spcBef>
              <a:spcAft>
                <a:spcPts val="0"/>
              </a:spcAft>
              <a:buClr>
                <a:srgbClr val="FFFFFF"/>
              </a:buClr>
              <a:buSzPts val="2500"/>
              <a:buChar char="■"/>
            </a:pPr>
            <a:r>
              <a:rPr lang="en" sz="2500">
                <a:solidFill>
                  <a:srgbClr val="FFFFFF"/>
                </a:solidFill>
              </a:rPr>
              <a:t>Online Requests</a:t>
            </a:r>
            <a:endParaRPr sz="2500">
              <a:solidFill>
                <a:srgbClr val="FFFFFF"/>
              </a:solidFill>
            </a:endParaRPr>
          </a:p>
          <a:p>
            <a:pPr marL="1371600" lvl="2" indent="-387350" algn="l" rtl="0">
              <a:lnSpc>
                <a:spcPct val="115000"/>
              </a:lnSpc>
              <a:spcBef>
                <a:spcPts val="0"/>
              </a:spcBef>
              <a:spcAft>
                <a:spcPts val="0"/>
              </a:spcAft>
              <a:buClr>
                <a:srgbClr val="FFFFFF"/>
              </a:buClr>
              <a:buSzPts val="2500"/>
              <a:buChar char="■"/>
            </a:pPr>
            <a:r>
              <a:rPr lang="en" sz="2500">
                <a:solidFill>
                  <a:srgbClr val="FF9900"/>
                </a:solidFill>
              </a:rPr>
              <a:t>Kurzweil</a:t>
            </a:r>
            <a:r>
              <a:rPr lang="en" sz="2500">
                <a:solidFill>
                  <a:srgbClr val="FFFFFF"/>
                </a:solidFill>
              </a:rPr>
              <a:t> 3000</a:t>
            </a:r>
            <a:endParaRPr sz="2500">
              <a:solidFill>
                <a:srgbClr val="FFFFFF"/>
              </a:solidFill>
            </a:endParaRPr>
          </a:p>
          <a:p>
            <a:pPr marL="0" lvl="0" indent="0" algn="l" rtl="0">
              <a:lnSpc>
                <a:spcPct val="115000"/>
              </a:lnSpc>
              <a:spcBef>
                <a:spcPts val="1600"/>
              </a:spcBef>
              <a:spcAft>
                <a:spcPts val="1600"/>
              </a:spcAft>
              <a:buNone/>
            </a:pPr>
            <a:endParaRPr sz="2500" b="1">
              <a:solidFill>
                <a:srgbClr val="FFFFFF"/>
              </a:solidFill>
            </a:endParaRPr>
          </a:p>
        </p:txBody>
      </p:sp>
      <p:sp>
        <p:nvSpPr>
          <p:cNvPr id="134" name="Google Shape;134;p23"/>
          <p:cNvSpPr txBox="1"/>
          <p:nvPr/>
        </p:nvSpPr>
        <p:spPr>
          <a:xfrm>
            <a:off x="4023525" y="4236600"/>
            <a:ext cx="52212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ritical Concepts</a:t>
            </a:r>
            <a:endParaRPr sz="4200" b="1">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4"/>
          <p:cNvSpPr txBox="1">
            <a:spLocks noGrp="1"/>
          </p:cNvSpPr>
          <p:nvPr>
            <p:ph type="ctrTitle"/>
          </p:nvPr>
        </p:nvSpPr>
        <p:spPr>
          <a:xfrm>
            <a:off x="38125" y="0"/>
            <a:ext cx="8697900" cy="48927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r>
              <a:rPr lang="en" sz="2500" b="1">
                <a:solidFill>
                  <a:srgbClr val="FFFFFF"/>
                </a:solidFill>
              </a:rPr>
              <a:t>Guiding Question:</a:t>
            </a:r>
            <a:endParaRPr sz="2000" b="1">
              <a:solidFill>
                <a:srgbClr val="FFFFFF"/>
              </a:solidFill>
            </a:endParaRPr>
          </a:p>
          <a:p>
            <a:pPr marL="457200" lvl="0" indent="0" algn="l" rtl="0">
              <a:lnSpc>
                <a:spcPct val="115000"/>
              </a:lnSpc>
              <a:spcBef>
                <a:spcPts val="1600"/>
              </a:spcBef>
              <a:spcAft>
                <a:spcPts val="0"/>
              </a:spcAft>
              <a:buNone/>
            </a:pPr>
            <a:r>
              <a:rPr lang="en" sz="2400">
                <a:solidFill>
                  <a:srgbClr val="FFFFFF"/>
                </a:solidFill>
              </a:rPr>
              <a:t>How can we be more </a:t>
            </a:r>
            <a:r>
              <a:rPr lang="en" sz="2400">
                <a:solidFill>
                  <a:srgbClr val="FF9900"/>
                </a:solidFill>
              </a:rPr>
              <a:t>responsive</a:t>
            </a:r>
            <a:r>
              <a:rPr lang="en" sz="2400">
                <a:solidFill>
                  <a:srgbClr val="FFFFFF"/>
                </a:solidFill>
              </a:rPr>
              <a:t> &amp; </a:t>
            </a:r>
            <a:r>
              <a:rPr lang="en" sz="2400">
                <a:solidFill>
                  <a:srgbClr val="FF9900"/>
                </a:solidFill>
              </a:rPr>
              <a:t>responsible</a:t>
            </a:r>
            <a:r>
              <a:rPr lang="en" sz="2400">
                <a:solidFill>
                  <a:srgbClr val="FFFFFF"/>
                </a:solidFill>
              </a:rPr>
              <a:t> to our students?</a:t>
            </a:r>
            <a:endParaRPr sz="2400">
              <a:solidFill>
                <a:srgbClr val="FFFFFF"/>
              </a:solidFill>
            </a:endParaRPr>
          </a:p>
          <a:p>
            <a:pPr marL="914400" lvl="1" indent="-381000" algn="l" rtl="0">
              <a:lnSpc>
                <a:spcPct val="115000"/>
              </a:lnSpc>
              <a:spcBef>
                <a:spcPts val="1600"/>
              </a:spcBef>
              <a:spcAft>
                <a:spcPts val="0"/>
              </a:spcAft>
              <a:buClr>
                <a:srgbClr val="FFFFFF"/>
              </a:buClr>
              <a:buSzPts val="2400"/>
              <a:buChar char="○"/>
            </a:pPr>
            <a:r>
              <a:rPr lang="en" sz="2400">
                <a:solidFill>
                  <a:srgbClr val="FFFFFF"/>
                </a:solidFill>
              </a:rPr>
              <a:t>Understand </a:t>
            </a:r>
            <a:r>
              <a:rPr lang="en" sz="2400">
                <a:solidFill>
                  <a:srgbClr val="FF9900"/>
                </a:solidFill>
              </a:rPr>
              <a:t>intersectionality</a:t>
            </a:r>
            <a:r>
              <a:rPr lang="en" sz="2400">
                <a:solidFill>
                  <a:srgbClr val="FFFFFF"/>
                </a:solidFill>
              </a:rPr>
              <a:t> between race </a:t>
            </a:r>
            <a:r>
              <a:rPr lang="en" sz="2400">
                <a:solidFill>
                  <a:srgbClr val="FF9900"/>
                </a:solidFill>
              </a:rPr>
              <a:t>and</a:t>
            </a:r>
            <a:r>
              <a:rPr lang="en" sz="2400">
                <a:solidFill>
                  <a:srgbClr val="FFFFFF"/>
                </a:solidFill>
              </a:rPr>
              <a:t> disability</a:t>
            </a:r>
            <a:endParaRPr sz="2400">
              <a:solidFill>
                <a:srgbClr val="FFFFFF"/>
              </a:solidFill>
            </a:endParaRPr>
          </a:p>
          <a:p>
            <a:pPr marL="914400" lvl="1" indent="-381000" algn="l" rtl="0">
              <a:lnSpc>
                <a:spcPct val="115000"/>
              </a:lnSpc>
              <a:spcBef>
                <a:spcPts val="0"/>
              </a:spcBef>
              <a:spcAft>
                <a:spcPts val="0"/>
              </a:spcAft>
              <a:buClr>
                <a:srgbClr val="FFFFFF"/>
              </a:buClr>
              <a:buSzPts val="2400"/>
              <a:buChar char="○"/>
            </a:pPr>
            <a:r>
              <a:rPr lang="en" sz="2400">
                <a:solidFill>
                  <a:srgbClr val="FFFFFF"/>
                </a:solidFill>
              </a:rPr>
              <a:t>Build </a:t>
            </a:r>
            <a:r>
              <a:rPr lang="en" sz="2400">
                <a:solidFill>
                  <a:srgbClr val="FF9900"/>
                </a:solidFill>
              </a:rPr>
              <a:t>relationships</a:t>
            </a:r>
            <a:r>
              <a:rPr lang="en" sz="2400">
                <a:solidFill>
                  <a:srgbClr val="FFFFFF"/>
                </a:solidFill>
              </a:rPr>
              <a:t> between </a:t>
            </a:r>
            <a:r>
              <a:rPr lang="en" sz="2400">
                <a:solidFill>
                  <a:srgbClr val="FF9900"/>
                </a:solidFill>
              </a:rPr>
              <a:t>community partners</a:t>
            </a:r>
            <a:r>
              <a:rPr lang="en" sz="2400">
                <a:solidFill>
                  <a:srgbClr val="FFFFFF"/>
                </a:solidFill>
              </a:rPr>
              <a:t> so students have access to assessments/evaluations</a:t>
            </a:r>
            <a:endParaRPr sz="2400">
              <a:solidFill>
                <a:srgbClr val="FFFFFF"/>
              </a:solidFill>
            </a:endParaRPr>
          </a:p>
          <a:p>
            <a:pPr marL="1371600" lvl="2" indent="-381000" algn="l" rtl="0">
              <a:lnSpc>
                <a:spcPct val="115000"/>
              </a:lnSpc>
              <a:spcBef>
                <a:spcPts val="0"/>
              </a:spcBef>
              <a:spcAft>
                <a:spcPts val="0"/>
              </a:spcAft>
              <a:buClr>
                <a:srgbClr val="FFFFFF"/>
              </a:buClr>
              <a:buSzPts val="2400"/>
              <a:buChar char="■"/>
            </a:pPr>
            <a:r>
              <a:rPr lang="en" sz="2400">
                <a:solidFill>
                  <a:srgbClr val="FF9900"/>
                </a:solidFill>
              </a:rPr>
              <a:t>Ole (</a:t>
            </a:r>
            <a:r>
              <a:rPr lang="en" sz="2400">
                <a:solidFill>
                  <a:srgbClr val="FFFFFF"/>
                </a:solidFill>
              </a:rPr>
              <a:t>?)</a:t>
            </a:r>
            <a:endParaRPr sz="2400">
              <a:solidFill>
                <a:srgbClr val="FFFFFF"/>
              </a:solidFill>
            </a:endParaRPr>
          </a:p>
          <a:p>
            <a:pPr marL="1371600" lvl="2" indent="-381000" algn="l" rtl="0">
              <a:lnSpc>
                <a:spcPct val="115000"/>
              </a:lnSpc>
              <a:spcBef>
                <a:spcPts val="0"/>
              </a:spcBef>
              <a:spcAft>
                <a:spcPts val="0"/>
              </a:spcAft>
              <a:buClr>
                <a:srgbClr val="FFFFFF"/>
              </a:buClr>
              <a:buSzPts val="2400"/>
              <a:buChar char="■"/>
            </a:pPr>
            <a:r>
              <a:rPr lang="en" sz="2400">
                <a:solidFill>
                  <a:srgbClr val="FF9900"/>
                </a:solidFill>
              </a:rPr>
              <a:t>Office</a:t>
            </a:r>
            <a:r>
              <a:rPr lang="en" sz="2400">
                <a:solidFill>
                  <a:srgbClr val="FFFFFF"/>
                </a:solidFill>
              </a:rPr>
              <a:t> of </a:t>
            </a:r>
            <a:r>
              <a:rPr lang="en" sz="2400">
                <a:solidFill>
                  <a:srgbClr val="FF9900"/>
                </a:solidFill>
              </a:rPr>
              <a:t>Civil Rights</a:t>
            </a:r>
            <a:endParaRPr sz="2400">
              <a:solidFill>
                <a:srgbClr val="FF9900"/>
              </a:solidFill>
            </a:endParaRPr>
          </a:p>
          <a:p>
            <a:pPr marL="914400" lvl="1" indent="-381000" algn="l" rtl="0">
              <a:lnSpc>
                <a:spcPct val="115000"/>
              </a:lnSpc>
              <a:spcBef>
                <a:spcPts val="0"/>
              </a:spcBef>
              <a:spcAft>
                <a:spcPts val="0"/>
              </a:spcAft>
              <a:buClr>
                <a:srgbClr val="FFFFFF"/>
              </a:buClr>
              <a:buSzPts val="2400"/>
              <a:buChar char="○"/>
            </a:pPr>
            <a:r>
              <a:rPr lang="en" sz="2400">
                <a:solidFill>
                  <a:srgbClr val="FFFFFF"/>
                </a:solidFill>
              </a:rPr>
              <a:t>Provide students with information about DSPS</a:t>
            </a:r>
            <a:endParaRPr sz="2400">
              <a:solidFill>
                <a:srgbClr val="FFFFFF"/>
              </a:solidFill>
            </a:endParaRPr>
          </a:p>
          <a:p>
            <a:pPr marL="0" lvl="0" indent="0" algn="l" rtl="0">
              <a:lnSpc>
                <a:spcPct val="115000"/>
              </a:lnSpc>
              <a:spcBef>
                <a:spcPts val="1600"/>
              </a:spcBef>
              <a:spcAft>
                <a:spcPts val="1600"/>
              </a:spcAft>
              <a:buNone/>
            </a:pPr>
            <a:endParaRPr sz="2500" b="1">
              <a:solidFill>
                <a:srgbClr val="FFFFFF"/>
              </a:solidFill>
            </a:endParaRPr>
          </a:p>
        </p:txBody>
      </p:sp>
      <p:sp>
        <p:nvSpPr>
          <p:cNvPr id="140" name="Google Shape;140;p24"/>
          <p:cNvSpPr txBox="1"/>
          <p:nvPr/>
        </p:nvSpPr>
        <p:spPr>
          <a:xfrm>
            <a:off x="4023525" y="4236600"/>
            <a:ext cx="5221200" cy="754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3700" b="1">
                <a:solidFill>
                  <a:srgbClr val="FF9900"/>
                </a:solidFill>
              </a:rPr>
              <a:t>C</a:t>
            </a:r>
            <a:r>
              <a:rPr lang="en" sz="3700" b="1">
                <a:solidFill>
                  <a:srgbClr val="FFFFFF"/>
                </a:solidFill>
              </a:rPr>
              <a:t>ritical Concepts</a:t>
            </a:r>
            <a:endParaRPr sz="3700" b="1">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5"/>
          <p:cNvSpPr txBox="1">
            <a:spLocks noGrp="1"/>
          </p:cNvSpPr>
          <p:nvPr>
            <p:ph type="ctrTitle"/>
          </p:nvPr>
        </p:nvSpPr>
        <p:spPr>
          <a:xfrm>
            <a:off x="189375" y="75750"/>
            <a:ext cx="8735100" cy="43521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endParaRPr sz="2500">
              <a:solidFill>
                <a:srgbClr val="FFFFFF"/>
              </a:solidFill>
            </a:endParaRPr>
          </a:p>
          <a:p>
            <a:pPr marL="0" lvl="0" indent="0" algn="l" rtl="0">
              <a:lnSpc>
                <a:spcPct val="115000"/>
              </a:lnSpc>
              <a:spcBef>
                <a:spcPts val="1600"/>
              </a:spcBef>
              <a:spcAft>
                <a:spcPts val="0"/>
              </a:spcAft>
              <a:buNone/>
            </a:pPr>
            <a:r>
              <a:rPr lang="en" sz="3000" b="1">
                <a:solidFill>
                  <a:srgbClr val="FFFFFF"/>
                </a:solidFill>
              </a:rPr>
              <a:t>We love </a:t>
            </a:r>
            <a:r>
              <a:rPr lang="en" sz="3000" b="1">
                <a:solidFill>
                  <a:schemeClr val="accent4"/>
                </a:solidFill>
              </a:rPr>
              <a:t>critical conversations</a:t>
            </a:r>
            <a:endParaRPr sz="3000" b="1">
              <a:solidFill>
                <a:schemeClr val="accent4"/>
              </a:solidFill>
            </a:endParaRPr>
          </a:p>
          <a:p>
            <a:pPr marL="914400" lvl="1" indent="-419100" algn="l" rtl="0">
              <a:lnSpc>
                <a:spcPct val="115000"/>
              </a:lnSpc>
              <a:spcBef>
                <a:spcPts val="1600"/>
              </a:spcBef>
              <a:spcAft>
                <a:spcPts val="0"/>
              </a:spcAft>
              <a:buClr>
                <a:srgbClr val="FFFFFF"/>
              </a:buClr>
              <a:buSzPts val="3000"/>
              <a:buChar char="○"/>
            </a:pPr>
            <a:r>
              <a:rPr lang="en" sz="3000" b="1">
                <a:solidFill>
                  <a:srgbClr val="FFFFFF"/>
                </a:solidFill>
              </a:rPr>
              <a:t>Gail Rulloda</a:t>
            </a:r>
            <a:endParaRPr sz="3000" b="1">
              <a:solidFill>
                <a:srgbClr val="FFFFFF"/>
              </a:solidFill>
            </a:endParaRPr>
          </a:p>
          <a:p>
            <a:pPr marL="1371600" lvl="2" indent="-419100" algn="l" rtl="0">
              <a:lnSpc>
                <a:spcPct val="115000"/>
              </a:lnSpc>
              <a:spcBef>
                <a:spcPts val="0"/>
              </a:spcBef>
              <a:spcAft>
                <a:spcPts val="0"/>
              </a:spcAft>
              <a:buClr>
                <a:srgbClr val="FFFFFF"/>
              </a:buClr>
              <a:buSzPts val="3000"/>
              <a:buChar char="■"/>
            </a:pPr>
            <a:r>
              <a:rPr lang="en" sz="3000" b="1" u="sng">
                <a:solidFill>
                  <a:srgbClr val="FFFFFF"/>
                </a:solidFill>
                <a:hlinkClick r:id="rId3">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gail.rulloda@napavalley.edu</a:t>
            </a:r>
            <a:endParaRPr sz="3000" b="1">
              <a:solidFill>
                <a:srgbClr val="FFFFFF"/>
              </a:solidFill>
            </a:endParaRPr>
          </a:p>
          <a:p>
            <a:pPr marL="1371600" lvl="2" indent="-419100" algn="l" rtl="0">
              <a:lnSpc>
                <a:spcPct val="115000"/>
              </a:lnSpc>
              <a:spcBef>
                <a:spcPts val="0"/>
              </a:spcBef>
              <a:spcAft>
                <a:spcPts val="0"/>
              </a:spcAft>
              <a:buClr>
                <a:srgbClr val="FFFFFF"/>
              </a:buClr>
              <a:buSzPts val="3000"/>
              <a:buChar char="■"/>
            </a:pPr>
            <a:r>
              <a:rPr lang="en" sz="3000" b="1">
                <a:solidFill>
                  <a:srgbClr val="FFFFFF"/>
                </a:solidFill>
              </a:rPr>
              <a:t>(707) 256-7231 </a:t>
            </a:r>
            <a:endParaRPr sz="3000" b="1">
              <a:solidFill>
                <a:srgbClr val="FFFFFF"/>
              </a:solidFill>
            </a:endParaRPr>
          </a:p>
          <a:p>
            <a:pPr marL="914400" lvl="1" indent="-419100" algn="l" rtl="0">
              <a:lnSpc>
                <a:spcPct val="115000"/>
              </a:lnSpc>
              <a:spcBef>
                <a:spcPts val="0"/>
              </a:spcBef>
              <a:spcAft>
                <a:spcPts val="0"/>
              </a:spcAft>
              <a:buClr>
                <a:srgbClr val="FFFFFF"/>
              </a:buClr>
              <a:buSzPts val="3000"/>
              <a:buChar char="○"/>
            </a:pPr>
            <a:r>
              <a:rPr lang="en" sz="3000" b="1">
                <a:solidFill>
                  <a:srgbClr val="FFFFFF"/>
                </a:solidFill>
              </a:rPr>
              <a:t>San T. Lu</a:t>
            </a:r>
            <a:endParaRPr sz="3000" b="1">
              <a:solidFill>
                <a:srgbClr val="FFFFFF"/>
              </a:solidFill>
            </a:endParaRPr>
          </a:p>
          <a:p>
            <a:pPr marL="1371600" lvl="2" indent="-419100" algn="l" rtl="0">
              <a:lnSpc>
                <a:spcPct val="115000"/>
              </a:lnSpc>
              <a:spcBef>
                <a:spcPts val="0"/>
              </a:spcBef>
              <a:spcAft>
                <a:spcPts val="0"/>
              </a:spcAft>
              <a:buClr>
                <a:srgbClr val="FFFFFF"/>
              </a:buClr>
              <a:buSzPts val="3000"/>
              <a:buChar char="■"/>
            </a:pPr>
            <a:r>
              <a:rPr lang="en" sz="3000" b="1" u="sng">
                <a:solidFill>
                  <a:srgbClr val="FFFFFF"/>
                </a:solidFill>
                <a:hlinkClick r:id="rId4">
                  <a:extLst>
                    <a:ext uri="{A12FA001-AC4F-418D-AE19-62706E023703}">
                      <ahyp:hlinkClr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val="tx"/>
                    </a:ext>
                  </a:extLst>
                </a:hlinkClick>
              </a:rPr>
              <a:t>san.lu@napavalley.edu</a:t>
            </a:r>
            <a:endParaRPr sz="3000" b="1">
              <a:solidFill>
                <a:srgbClr val="FFFFFF"/>
              </a:solidFill>
            </a:endParaRPr>
          </a:p>
          <a:p>
            <a:pPr marL="1371600" lvl="2" indent="-419100" algn="l" rtl="0">
              <a:lnSpc>
                <a:spcPct val="115000"/>
              </a:lnSpc>
              <a:spcBef>
                <a:spcPts val="0"/>
              </a:spcBef>
              <a:spcAft>
                <a:spcPts val="0"/>
              </a:spcAft>
              <a:buClr>
                <a:srgbClr val="FFFFFF"/>
              </a:buClr>
              <a:buSzPts val="3000"/>
              <a:buChar char="■"/>
            </a:pPr>
            <a:r>
              <a:rPr lang="en" sz="3000" b="1">
                <a:solidFill>
                  <a:srgbClr val="FFFFFF"/>
                </a:solidFill>
              </a:rPr>
              <a:t>(707) 256-7429</a:t>
            </a:r>
            <a:endParaRPr sz="3000" b="1">
              <a:solidFill>
                <a:srgbClr val="FFFFFF"/>
              </a:solidFill>
            </a:endParaRPr>
          </a:p>
        </p:txBody>
      </p:sp>
      <p:sp>
        <p:nvSpPr>
          <p:cNvPr id="146" name="Google Shape;146;p25"/>
          <p:cNvSpPr txBox="1"/>
          <p:nvPr/>
        </p:nvSpPr>
        <p:spPr>
          <a:xfrm>
            <a:off x="3626850" y="4236600"/>
            <a:ext cx="62274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ontact Information</a:t>
            </a:r>
            <a:endParaRPr sz="4200" b="1">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FEFEF"/>
        </a:solidFill>
        <a:effectLst/>
      </p:bgPr>
    </p:bg>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698" y="265791"/>
            <a:ext cx="8520600" cy="4234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SzPts val="990"/>
              <a:buNone/>
            </a:pPr>
            <a:r>
              <a:rPr lang="en" sz="3600">
                <a:solidFill>
                  <a:srgbClr val="000000"/>
                </a:solidFill>
                <a:latin typeface="Calibri"/>
                <a:ea typeface="Calibri"/>
                <a:cs typeface="Calibri"/>
                <a:sym typeface="Calibri"/>
              </a:rPr>
              <a:t>Community Responsive Pedagogy </a:t>
            </a:r>
            <a:endParaRPr sz="3600">
              <a:solidFill>
                <a:srgbClr val="000000"/>
              </a:solidFill>
              <a:latin typeface="Calibri"/>
              <a:ea typeface="Calibri"/>
              <a:cs typeface="Calibri"/>
              <a:sym typeface="Calibri"/>
            </a:endParaRPr>
          </a:p>
          <a:p>
            <a:pPr marL="0" lvl="0" indent="0" algn="ctr" rtl="0">
              <a:spcBef>
                <a:spcPts val="0"/>
              </a:spcBef>
              <a:spcAft>
                <a:spcPts val="0"/>
              </a:spcAft>
              <a:buSzPts val="990"/>
              <a:buNone/>
            </a:pPr>
            <a:r>
              <a:rPr lang="en" sz="3600">
                <a:solidFill>
                  <a:srgbClr val="000000"/>
                </a:solidFill>
                <a:latin typeface="Calibri"/>
                <a:ea typeface="Calibri"/>
                <a:cs typeface="Calibri"/>
                <a:sym typeface="Calibri"/>
              </a:rPr>
              <a:t>(CRP) Framework: </a:t>
            </a:r>
            <a:endParaRPr sz="3600">
              <a:solidFill>
                <a:srgbClr val="000000"/>
              </a:solidFill>
              <a:latin typeface="Calibri"/>
              <a:ea typeface="Calibri"/>
              <a:cs typeface="Calibri"/>
              <a:sym typeface="Calibri"/>
            </a:endParaRPr>
          </a:p>
          <a:p>
            <a:pPr marL="0" lvl="0" indent="0" algn="ctr" rtl="0">
              <a:spcBef>
                <a:spcPts val="0"/>
              </a:spcBef>
              <a:spcAft>
                <a:spcPts val="0"/>
              </a:spcAft>
              <a:buSzPts val="990"/>
              <a:buNone/>
            </a:pPr>
            <a:r>
              <a:rPr lang="en" sz="3000">
                <a:solidFill>
                  <a:srgbClr val="000000"/>
                </a:solidFill>
                <a:latin typeface="Calibri"/>
                <a:ea typeface="Calibri"/>
                <a:cs typeface="Calibri"/>
                <a:sym typeface="Calibri"/>
              </a:rPr>
              <a:t>An </a:t>
            </a:r>
            <a:r>
              <a:rPr lang="en" sz="3000" b="1">
                <a:solidFill>
                  <a:srgbClr val="FF9900"/>
                </a:solidFill>
                <a:latin typeface="Calibri"/>
                <a:ea typeface="Calibri"/>
                <a:cs typeface="Calibri"/>
                <a:sym typeface="Calibri"/>
              </a:rPr>
              <a:t>equity-centered</a:t>
            </a:r>
            <a:r>
              <a:rPr lang="en" sz="3000">
                <a:solidFill>
                  <a:srgbClr val="000000"/>
                </a:solidFill>
                <a:latin typeface="Calibri"/>
                <a:ea typeface="Calibri"/>
                <a:cs typeface="Calibri"/>
                <a:sym typeface="Calibri"/>
              </a:rPr>
              <a:t> approach to education that responds to the wide range of needs (social, emotional, and technical) towards the </a:t>
            </a:r>
            <a:r>
              <a:rPr lang="en" sz="3000" b="1">
                <a:solidFill>
                  <a:srgbClr val="FF9900"/>
                </a:solidFill>
                <a:latin typeface="Calibri"/>
                <a:ea typeface="Calibri"/>
                <a:cs typeface="Calibri"/>
                <a:sym typeface="Calibri"/>
              </a:rPr>
              <a:t>academic success</a:t>
            </a:r>
            <a:r>
              <a:rPr lang="en" sz="3000">
                <a:solidFill>
                  <a:srgbClr val="000000"/>
                </a:solidFill>
                <a:latin typeface="Calibri"/>
                <a:ea typeface="Calibri"/>
                <a:cs typeface="Calibri"/>
                <a:sym typeface="Calibri"/>
              </a:rPr>
              <a:t> and </a:t>
            </a:r>
            <a:r>
              <a:rPr lang="en" sz="3000" b="1">
                <a:solidFill>
                  <a:srgbClr val="FF9900"/>
                </a:solidFill>
                <a:latin typeface="Calibri"/>
                <a:ea typeface="Calibri"/>
                <a:cs typeface="Calibri"/>
                <a:sym typeface="Calibri"/>
              </a:rPr>
              <a:t>wellness</a:t>
            </a:r>
            <a:r>
              <a:rPr lang="en" sz="3000">
                <a:solidFill>
                  <a:srgbClr val="000000"/>
                </a:solidFill>
                <a:latin typeface="Calibri"/>
                <a:ea typeface="Calibri"/>
                <a:cs typeface="Calibri"/>
                <a:sym typeface="Calibri"/>
              </a:rPr>
              <a:t> of the </a:t>
            </a:r>
            <a:r>
              <a:rPr lang="en" sz="3000" b="1">
                <a:solidFill>
                  <a:schemeClr val="accent4"/>
                </a:solidFill>
                <a:latin typeface="Calibri"/>
                <a:ea typeface="Calibri"/>
                <a:cs typeface="Calibri"/>
                <a:sym typeface="Calibri"/>
              </a:rPr>
              <a:t>student</a:t>
            </a:r>
            <a:r>
              <a:rPr lang="en" sz="3000">
                <a:solidFill>
                  <a:srgbClr val="000000"/>
                </a:solidFill>
                <a:latin typeface="Calibri"/>
                <a:ea typeface="Calibri"/>
                <a:cs typeface="Calibri"/>
                <a:sym typeface="Calibri"/>
              </a:rPr>
              <a:t>.</a:t>
            </a:r>
            <a:endParaRPr sz="3000">
              <a:solidFill>
                <a:srgbClr val="000000"/>
              </a:solidFill>
              <a:latin typeface="Calibri"/>
              <a:ea typeface="Calibri"/>
              <a:cs typeface="Calibri"/>
              <a:sym typeface="Calibri"/>
            </a:endParaRPr>
          </a:p>
          <a:p>
            <a:pPr marL="0" lvl="0" indent="0" algn="ctr" rtl="0">
              <a:spcBef>
                <a:spcPts val="1000"/>
              </a:spcBef>
              <a:spcAft>
                <a:spcPts val="0"/>
              </a:spcAft>
              <a:buSzPts val="990"/>
              <a:buNone/>
            </a:pPr>
            <a:r>
              <a:rPr lang="en" sz="3000">
                <a:solidFill>
                  <a:srgbClr val="000000"/>
                </a:solidFill>
                <a:latin typeface="Calibri"/>
                <a:ea typeface="Calibri"/>
                <a:cs typeface="Calibri"/>
                <a:sym typeface="Calibri"/>
              </a:rPr>
              <a:t>Domains include </a:t>
            </a:r>
            <a:r>
              <a:rPr lang="en" sz="3000" b="1">
                <a:solidFill>
                  <a:srgbClr val="FF9900"/>
                </a:solidFill>
                <a:latin typeface="Calibri"/>
                <a:ea typeface="Calibri"/>
                <a:cs typeface="Calibri"/>
                <a:sym typeface="Calibri"/>
              </a:rPr>
              <a:t>3R’s</a:t>
            </a:r>
            <a:r>
              <a:rPr lang="en" sz="3000">
                <a:solidFill>
                  <a:srgbClr val="000000"/>
                </a:solidFill>
                <a:latin typeface="Calibri"/>
                <a:ea typeface="Calibri"/>
                <a:cs typeface="Calibri"/>
                <a:sym typeface="Calibri"/>
              </a:rPr>
              <a:t> </a:t>
            </a:r>
            <a:endParaRPr sz="3000">
              <a:solidFill>
                <a:srgbClr val="000000"/>
              </a:solidFill>
              <a:latin typeface="Calibri"/>
              <a:ea typeface="Calibri"/>
              <a:cs typeface="Calibri"/>
              <a:sym typeface="Calibri"/>
            </a:endParaRPr>
          </a:p>
          <a:p>
            <a:pPr marL="0" lvl="0" indent="0" algn="ctr" rtl="0">
              <a:spcBef>
                <a:spcPts val="0"/>
              </a:spcBef>
              <a:spcAft>
                <a:spcPts val="0"/>
              </a:spcAft>
              <a:buSzPts val="990"/>
              <a:buNone/>
            </a:pPr>
            <a:r>
              <a:rPr lang="en" sz="3000">
                <a:solidFill>
                  <a:srgbClr val="000000"/>
                </a:solidFill>
                <a:latin typeface="Calibri"/>
                <a:ea typeface="Calibri"/>
                <a:cs typeface="Calibri"/>
                <a:sym typeface="Calibri"/>
              </a:rPr>
              <a:t>(</a:t>
            </a:r>
            <a:r>
              <a:rPr lang="en" sz="3000" b="1">
                <a:solidFill>
                  <a:srgbClr val="FF9900"/>
                </a:solidFill>
                <a:latin typeface="Calibri"/>
                <a:ea typeface="Calibri"/>
                <a:cs typeface="Calibri"/>
                <a:sym typeface="Calibri"/>
              </a:rPr>
              <a:t>R</a:t>
            </a:r>
            <a:r>
              <a:rPr lang="en" sz="3000">
                <a:solidFill>
                  <a:srgbClr val="000000"/>
                </a:solidFill>
                <a:latin typeface="Calibri"/>
                <a:ea typeface="Calibri"/>
                <a:cs typeface="Calibri"/>
                <a:sym typeface="Calibri"/>
              </a:rPr>
              <a:t>elationships, </a:t>
            </a:r>
            <a:r>
              <a:rPr lang="en" sz="3000" b="1">
                <a:solidFill>
                  <a:srgbClr val="FF9900"/>
                </a:solidFill>
                <a:latin typeface="Calibri"/>
                <a:ea typeface="Calibri"/>
                <a:cs typeface="Calibri"/>
                <a:sym typeface="Calibri"/>
              </a:rPr>
              <a:t>R</a:t>
            </a:r>
            <a:r>
              <a:rPr lang="en" sz="3000">
                <a:solidFill>
                  <a:srgbClr val="000000"/>
                </a:solidFill>
                <a:latin typeface="Calibri"/>
                <a:ea typeface="Calibri"/>
                <a:cs typeface="Calibri"/>
                <a:sym typeface="Calibri"/>
              </a:rPr>
              <a:t>elevance, </a:t>
            </a:r>
            <a:r>
              <a:rPr lang="en" sz="3000" b="1">
                <a:solidFill>
                  <a:srgbClr val="FF9900"/>
                </a:solidFill>
                <a:latin typeface="Calibri"/>
                <a:ea typeface="Calibri"/>
                <a:cs typeface="Calibri"/>
                <a:sym typeface="Calibri"/>
              </a:rPr>
              <a:t>R</a:t>
            </a:r>
            <a:r>
              <a:rPr lang="en" sz="3000">
                <a:latin typeface="Calibri"/>
                <a:ea typeface="Calibri"/>
                <a:cs typeface="Calibri"/>
                <a:sym typeface="Calibri"/>
              </a:rPr>
              <a:t>esponsibility</a:t>
            </a:r>
            <a:r>
              <a:rPr lang="en" sz="3000" b="1">
                <a:solidFill>
                  <a:srgbClr val="FF9900"/>
                </a:solidFill>
                <a:latin typeface="Calibri"/>
                <a:ea typeface="Calibri"/>
                <a:cs typeface="Calibri"/>
                <a:sym typeface="Calibri"/>
              </a:rPr>
              <a:t>)</a:t>
            </a:r>
            <a:endParaRPr sz="3000">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311700" y="414950"/>
            <a:ext cx="8520600" cy="38697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r>
              <a:rPr lang="en" sz="3000" b="1">
                <a:solidFill>
                  <a:srgbClr val="FFFFFF"/>
                </a:solidFill>
              </a:rPr>
              <a:t>Guiding Questions:</a:t>
            </a:r>
            <a:endParaRPr sz="3000" b="1">
              <a:solidFill>
                <a:srgbClr val="FFFFFF"/>
              </a:solidFill>
            </a:endParaRPr>
          </a:p>
          <a:p>
            <a:pPr marL="457200" lvl="0" indent="-387350" algn="l" rtl="0">
              <a:lnSpc>
                <a:spcPct val="115000"/>
              </a:lnSpc>
              <a:spcBef>
                <a:spcPts val="1600"/>
              </a:spcBef>
              <a:spcAft>
                <a:spcPts val="0"/>
              </a:spcAft>
              <a:buClr>
                <a:srgbClr val="FFFFFF"/>
              </a:buClr>
              <a:buSzPts val="2500"/>
              <a:buChar char="●"/>
            </a:pPr>
            <a:r>
              <a:rPr lang="en" sz="2500">
                <a:solidFill>
                  <a:srgbClr val="FF9900"/>
                </a:solidFill>
              </a:rPr>
              <a:t>What</a:t>
            </a:r>
            <a:r>
              <a:rPr lang="en" sz="2500">
                <a:solidFill>
                  <a:srgbClr val="FFFFFF"/>
                </a:solidFill>
              </a:rPr>
              <a:t> is DSPS here to </a:t>
            </a:r>
            <a:r>
              <a:rPr lang="en" sz="2500">
                <a:solidFill>
                  <a:srgbClr val="FF9900"/>
                </a:solidFill>
              </a:rPr>
              <a:t>provide</a:t>
            </a:r>
            <a:r>
              <a:rPr lang="en" sz="2500">
                <a:solidFill>
                  <a:srgbClr val="FFFFFF"/>
                </a:solidFill>
              </a:rPr>
              <a:t> (for students &amp; faculty/staff)?</a:t>
            </a:r>
            <a:endParaRPr sz="2500">
              <a:solidFill>
                <a:srgbClr val="FFFFFF"/>
              </a:solidFill>
            </a:endParaRPr>
          </a:p>
          <a:p>
            <a:pPr marL="457200" lvl="0" indent="-387350" algn="l" rtl="0">
              <a:lnSpc>
                <a:spcPct val="115000"/>
              </a:lnSpc>
              <a:spcBef>
                <a:spcPts val="0"/>
              </a:spcBef>
              <a:spcAft>
                <a:spcPts val="0"/>
              </a:spcAft>
              <a:buClr>
                <a:srgbClr val="FFFFFF"/>
              </a:buClr>
              <a:buSzPts val="2500"/>
              <a:buChar char="●"/>
            </a:pPr>
            <a:r>
              <a:rPr lang="en" sz="2500">
                <a:solidFill>
                  <a:srgbClr val="FFFFFF"/>
                </a:solidFill>
              </a:rPr>
              <a:t>What is the DSPS </a:t>
            </a:r>
            <a:r>
              <a:rPr lang="en" sz="2500">
                <a:solidFill>
                  <a:srgbClr val="FF9900"/>
                </a:solidFill>
              </a:rPr>
              <a:t>interactive process</a:t>
            </a:r>
            <a:r>
              <a:rPr lang="en" sz="2500">
                <a:solidFill>
                  <a:srgbClr val="FFFFFF"/>
                </a:solidFill>
              </a:rPr>
              <a:t>?</a:t>
            </a:r>
            <a:endParaRPr sz="2500">
              <a:solidFill>
                <a:srgbClr val="FFFFFF"/>
              </a:solidFill>
            </a:endParaRPr>
          </a:p>
          <a:p>
            <a:pPr marL="457200" lvl="0" indent="-387350" algn="l" rtl="0">
              <a:lnSpc>
                <a:spcPct val="115000"/>
              </a:lnSpc>
              <a:spcBef>
                <a:spcPts val="0"/>
              </a:spcBef>
              <a:spcAft>
                <a:spcPts val="0"/>
              </a:spcAft>
              <a:buClr>
                <a:srgbClr val="FFFFFF"/>
              </a:buClr>
              <a:buSzPts val="2500"/>
              <a:buChar char="●"/>
            </a:pPr>
            <a:r>
              <a:rPr lang="en" sz="2500">
                <a:solidFill>
                  <a:srgbClr val="FFFFFF"/>
                </a:solidFill>
              </a:rPr>
              <a:t>What is the </a:t>
            </a:r>
            <a:r>
              <a:rPr lang="en" sz="2500">
                <a:solidFill>
                  <a:srgbClr val="FF9900"/>
                </a:solidFill>
              </a:rPr>
              <a:t>process</a:t>
            </a:r>
            <a:r>
              <a:rPr lang="en" sz="2500">
                <a:solidFill>
                  <a:srgbClr val="FFFFFF"/>
                </a:solidFill>
              </a:rPr>
              <a:t> for students with </a:t>
            </a:r>
            <a:r>
              <a:rPr lang="en" sz="2500">
                <a:solidFill>
                  <a:srgbClr val="FF9900"/>
                </a:solidFill>
              </a:rPr>
              <a:t>learning disabilities</a:t>
            </a:r>
            <a:r>
              <a:rPr lang="en" sz="2500">
                <a:solidFill>
                  <a:srgbClr val="FFFFFF"/>
                </a:solidFill>
              </a:rPr>
              <a:t>?</a:t>
            </a:r>
            <a:endParaRPr sz="2500">
              <a:solidFill>
                <a:srgbClr val="FFFFFF"/>
              </a:solidFill>
            </a:endParaRPr>
          </a:p>
          <a:p>
            <a:pPr marL="457200" lvl="0" indent="-387350" algn="l" rtl="0">
              <a:lnSpc>
                <a:spcPct val="115000"/>
              </a:lnSpc>
              <a:spcBef>
                <a:spcPts val="0"/>
              </a:spcBef>
              <a:spcAft>
                <a:spcPts val="0"/>
              </a:spcAft>
              <a:buClr>
                <a:srgbClr val="FFFFFF"/>
              </a:buClr>
              <a:buSzPts val="2500"/>
              <a:buChar char="●"/>
            </a:pPr>
            <a:r>
              <a:rPr lang="en" sz="2500">
                <a:solidFill>
                  <a:srgbClr val="FFFFFF"/>
                </a:solidFill>
              </a:rPr>
              <a:t>How can NVC </a:t>
            </a:r>
            <a:r>
              <a:rPr lang="en" sz="2500">
                <a:solidFill>
                  <a:srgbClr val="FF9900"/>
                </a:solidFill>
              </a:rPr>
              <a:t>utilize</a:t>
            </a:r>
            <a:r>
              <a:rPr lang="en" sz="2500">
                <a:solidFill>
                  <a:srgbClr val="FFFFFF"/>
                </a:solidFill>
              </a:rPr>
              <a:t> DSPS services in our current areas? </a:t>
            </a:r>
            <a:endParaRPr sz="2500">
              <a:solidFill>
                <a:srgbClr val="FFFFFF"/>
              </a:solidFill>
            </a:endParaRPr>
          </a:p>
        </p:txBody>
      </p:sp>
      <p:sp>
        <p:nvSpPr>
          <p:cNvPr id="66" name="Google Shape;66;p15"/>
          <p:cNvSpPr txBox="1"/>
          <p:nvPr/>
        </p:nvSpPr>
        <p:spPr>
          <a:xfrm>
            <a:off x="4023525" y="4236600"/>
            <a:ext cx="52212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ritical Concepts</a:t>
            </a:r>
            <a:endParaRPr sz="4200" b="1">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ctrTitle"/>
          </p:nvPr>
        </p:nvSpPr>
        <p:spPr>
          <a:xfrm>
            <a:off x="172125" y="-38550"/>
            <a:ext cx="8660100" cy="51435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600" b="1">
              <a:solidFill>
                <a:srgbClr val="FFFFFF"/>
              </a:solidFill>
            </a:endParaRPr>
          </a:p>
          <a:p>
            <a:pPr marL="457200" lvl="0" indent="0" algn="l" rtl="0">
              <a:lnSpc>
                <a:spcPct val="115000"/>
              </a:lnSpc>
              <a:spcBef>
                <a:spcPts val="1600"/>
              </a:spcBef>
              <a:spcAft>
                <a:spcPts val="0"/>
              </a:spcAft>
              <a:buNone/>
            </a:pPr>
            <a:r>
              <a:rPr lang="en" sz="3600" b="1">
                <a:solidFill>
                  <a:srgbClr val="FFFFFF"/>
                </a:solidFill>
              </a:rPr>
              <a:t>Guiding Question:</a:t>
            </a:r>
            <a:endParaRPr sz="3600" b="1">
              <a:solidFill>
                <a:srgbClr val="FFFFFF"/>
              </a:solidFill>
            </a:endParaRPr>
          </a:p>
          <a:p>
            <a:pPr marL="457200" lvl="0" indent="0" algn="l" rtl="0">
              <a:lnSpc>
                <a:spcPct val="115000"/>
              </a:lnSpc>
              <a:spcBef>
                <a:spcPts val="1600"/>
              </a:spcBef>
              <a:spcAft>
                <a:spcPts val="0"/>
              </a:spcAft>
              <a:buNone/>
            </a:pPr>
            <a:r>
              <a:rPr lang="en" sz="2400">
                <a:solidFill>
                  <a:srgbClr val="FFFFFF"/>
                </a:solidFill>
              </a:rPr>
              <a:t>What is DSPS here to </a:t>
            </a:r>
            <a:r>
              <a:rPr lang="en" sz="2400">
                <a:solidFill>
                  <a:srgbClr val="FF9900"/>
                </a:solidFill>
              </a:rPr>
              <a:t>provide</a:t>
            </a:r>
            <a:r>
              <a:rPr lang="en" sz="2400">
                <a:solidFill>
                  <a:srgbClr val="FFFFFF"/>
                </a:solidFill>
              </a:rPr>
              <a:t> for students?</a:t>
            </a:r>
            <a:endParaRPr sz="2400">
              <a:solidFill>
                <a:srgbClr val="FFFFFF"/>
              </a:solidFill>
            </a:endParaRPr>
          </a:p>
          <a:p>
            <a:pPr marL="914400" lvl="1" indent="-381000" algn="l" rtl="0">
              <a:lnSpc>
                <a:spcPct val="115000"/>
              </a:lnSpc>
              <a:spcBef>
                <a:spcPts val="1600"/>
              </a:spcBef>
              <a:spcAft>
                <a:spcPts val="0"/>
              </a:spcAft>
              <a:buClr>
                <a:srgbClr val="FFFFFF"/>
              </a:buClr>
              <a:buSzPts val="2400"/>
              <a:buChar char="○"/>
            </a:pPr>
            <a:r>
              <a:rPr lang="en" sz="2400">
                <a:solidFill>
                  <a:srgbClr val="FF9900"/>
                </a:solidFill>
              </a:rPr>
              <a:t>What </a:t>
            </a:r>
            <a:r>
              <a:rPr lang="en" sz="2400">
                <a:solidFill>
                  <a:srgbClr val="FFFFFF"/>
                </a:solidFill>
              </a:rPr>
              <a:t>are the </a:t>
            </a:r>
            <a:r>
              <a:rPr lang="en" sz="2400">
                <a:solidFill>
                  <a:srgbClr val="FF9900"/>
                </a:solidFill>
              </a:rPr>
              <a:t>disabilities</a:t>
            </a:r>
            <a:r>
              <a:rPr lang="en" sz="2400">
                <a:solidFill>
                  <a:srgbClr val="FFFFFF"/>
                </a:solidFill>
              </a:rPr>
              <a:t> or </a:t>
            </a:r>
            <a:r>
              <a:rPr lang="en" sz="2400">
                <a:solidFill>
                  <a:srgbClr val="FF9900"/>
                </a:solidFill>
              </a:rPr>
              <a:t>categories</a:t>
            </a:r>
            <a:r>
              <a:rPr lang="en" sz="2400">
                <a:solidFill>
                  <a:srgbClr val="FFFFFF"/>
                </a:solidFill>
              </a:rPr>
              <a:t> of the students we serve? </a:t>
            </a:r>
            <a:endParaRPr sz="2400">
              <a:solidFill>
                <a:srgbClr val="FFFFFF"/>
              </a:solidFill>
            </a:endParaRPr>
          </a:p>
          <a:p>
            <a:pPr marL="914400" lvl="1" indent="-381000" algn="l" rtl="0">
              <a:lnSpc>
                <a:spcPct val="115000"/>
              </a:lnSpc>
              <a:spcBef>
                <a:spcPts val="0"/>
              </a:spcBef>
              <a:spcAft>
                <a:spcPts val="0"/>
              </a:spcAft>
              <a:buClr>
                <a:srgbClr val="FFFFFF"/>
              </a:buClr>
              <a:buSzPts val="2400"/>
              <a:buChar char="○"/>
            </a:pPr>
            <a:r>
              <a:rPr lang="en" sz="2400">
                <a:solidFill>
                  <a:srgbClr val="FFFFFF"/>
                </a:solidFill>
              </a:rPr>
              <a:t>Provide </a:t>
            </a:r>
            <a:r>
              <a:rPr lang="en" sz="2400">
                <a:solidFill>
                  <a:srgbClr val="FF9900"/>
                </a:solidFill>
              </a:rPr>
              <a:t>Access </a:t>
            </a:r>
            <a:r>
              <a:rPr lang="en" sz="2400">
                <a:solidFill>
                  <a:schemeClr val="lt1"/>
                </a:solidFill>
              </a:rPr>
              <a:t>through</a:t>
            </a:r>
            <a:r>
              <a:rPr lang="en" sz="2400">
                <a:solidFill>
                  <a:srgbClr val="FF9900"/>
                </a:solidFill>
              </a:rPr>
              <a:t> accommodations</a:t>
            </a:r>
            <a:endParaRPr sz="2400">
              <a:solidFill>
                <a:srgbClr val="FF9900"/>
              </a:solidFill>
            </a:endParaRPr>
          </a:p>
          <a:p>
            <a:pPr marL="1371600" lvl="2" indent="-381000" algn="l" rtl="0">
              <a:lnSpc>
                <a:spcPct val="115000"/>
              </a:lnSpc>
              <a:spcBef>
                <a:spcPts val="0"/>
              </a:spcBef>
              <a:spcAft>
                <a:spcPts val="0"/>
              </a:spcAft>
              <a:buClr>
                <a:srgbClr val="FFFFFF"/>
              </a:buClr>
              <a:buSzPts val="2400"/>
              <a:buChar char="■"/>
            </a:pPr>
            <a:r>
              <a:rPr lang="en" sz="2400">
                <a:solidFill>
                  <a:srgbClr val="FF9900"/>
                </a:solidFill>
              </a:rPr>
              <a:t>Classroom</a:t>
            </a:r>
            <a:r>
              <a:rPr lang="en" sz="2400">
                <a:solidFill>
                  <a:srgbClr val="FFFFFF"/>
                </a:solidFill>
              </a:rPr>
              <a:t> accommodations</a:t>
            </a:r>
            <a:endParaRPr sz="2400">
              <a:solidFill>
                <a:srgbClr val="FFFFFF"/>
              </a:solidFill>
            </a:endParaRPr>
          </a:p>
          <a:p>
            <a:pPr marL="1371600" lvl="2" indent="-381000" algn="l" rtl="0">
              <a:lnSpc>
                <a:spcPct val="115000"/>
              </a:lnSpc>
              <a:spcBef>
                <a:spcPts val="0"/>
              </a:spcBef>
              <a:spcAft>
                <a:spcPts val="0"/>
              </a:spcAft>
              <a:buClr>
                <a:srgbClr val="FFFFFF"/>
              </a:buClr>
              <a:buSzPts val="2400"/>
              <a:buChar char="■"/>
            </a:pPr>
            <a:r>
              <a:rPr lang="en" sz="2400">
                <a:solidFill>
                  <a:srgbClr val="FF9900"/>
                </a:solidFill>
              </a:rPr>
              <a:t>Testing</a:t>
            </a:r>
            <a:r>
              <a:rPr lang="en" sz="2400">
                <a:solidFill>
                  <a:srgbClr val="FFFFFF"/>
                </a:solidFill>
              </a:rPr>
              <a:t> accommodations</a:t>
            </a:r>
            <a:endParaRPr sz="2400">
              <a:solidFill>
                <a:srgbClr val="FFFFFF"/>
              </a:solidFill>
            </a:endParaRPr>
          </a:p>
          <a:p>
            <a:pPr marL="1371600" lvl="2" indent="-381000" algn="l" rtl="0">
              <a:lnSpc>
                <a:spcPct val="115000"/>
              </a:lnSpc>
              <a:spcBef>
                <a:spcPts val="0"/>
              </a:spcBef>
              <a:spcAft>
                <a:spcPts val="0"/>
              </a:spcAft>
              <a:buClr>
                <a:srgbClr val="FFFFFF"/>
              </a:buClr>
              <a:buSzPts val="2400"/>
              <a:buChar char="■"/>
            </a:pPr>
            <a:r>
              <a:rPr lang="en" sz="2400">
                <a:solidFill>
                  <a:srgbClr val="FF9900"/>
                </a:solidFill>
              </a:rPr>
              <a:t>Outside</a:t>
            </a:r>
            <a:r>
              <a:rPr lang="en" sz="2400">
                <a:solidFill>
                  <a:srgbClr val="FFFFFF"/>
                </a:solidFill>
              </a:rPr>
              <a:t> the </a:t>
            </a:r>
            <a:r>
              <a:rPr lang="en" sz="2400">
                <a:solidFill>
                  <a:srgbClr val="FF9900"/>
                </a:solidFill>
              </a:rPr>
              <a:t>classroom</a:t>
            </a:r>
            <a:r>
              <a:rPr lang="en" sz="2400">
                <a:solidFill>
                  <a:srgbClr val="FFFFFF"/>
                </a:solidFill>
              </a:rPr>
              <a:t> (studying/reading)</a:t>
            </a:r>
            <a:endParaRPr sz="2400">
              <a:solidFill>
                <a:srgbClr val="FFFFFF"/>
              </a:solidFill>
            </a:endParaRPr>
          </a:p>
          <a:p>
            <a:pPr marL="914400" lvl="1" indent="-381000" algn="l" rtl="0">
              <a:lnSpc>
                <a:spcPct val="115000"/>
              </a:lnSpc>
              <a:spcBef>
                <a:spcPts val="0"/>
              </a:spcBef>
              <a:spcAft>
                <a:spcPts val="0"/>
              </a:spcAft>
              <a:buClr>
                <a:srgbClr val="FFFFFF"/>
              </a:buClr>
              <a:buSzPts val="2400"/>
              <a:buChar char="○"/>
            </a:pPr>
            <a:r>
              <a:rPr lang="en" sz="2400">
                <a:solidFill>
                  <a:srgbClr val="FFFFFF"/>
                </a:solidFill>
              </a:rPr>
              <a:t>Disability Counseling</a:t>
            </a:r>
            <a:endParaRPr sz="2400">
              <a:solidFill>
                <a:srgbClr val="FFFFFF"/>
              </a:solidFill>
            </a:endParaRPr>
          </a:p>
          <a:p>
            <a:pPr marL="0" lvl="0" indent="0" algn="l" rtl="0">
              <a:lnSpc>
                <a:spcPct val="115000"/>
              </a:lnSpc>
              <a:spcBef>
                <a:spcPts val="1600"/>
              </a:spcBef>
              <a:spcAft>
                <a:spcPts val="1600"/>
              </a:spcAft>
              <a:buNone/>
            </a:pPr>
            <a:endParaRPr sz="2500" b="1">
              <a:solidFill>
                <a:srgbClr val="FFFFFF"/>
              </a:solidFill>
            </a:endParaRPr>
          </a:p>
        </p:txBody>
      </p:sp>
      <p:sp>
        <p:nvSpPr>
          <p:cNvPr id="72" name="Google Shape;72;p16"/>
          <p:cNvSpPr txBox="1"/>
          <p:nvPr/>
        </p:nvSpPr>
        <p:spPr>
          <a:xfrm>
            <a:off x="4404525" y="4312800"/>
            <a:ext cx="52212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ritical Concepts</a:t>
            </a:r>
            <a:endParaRPr sz="4200" b="1">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ctrTitle"/>
          </p:nvPr>
        </p:nvSpPr>
        <p:spPr>
          <a:xfrm>
            <a:off x="505775" y="355050"/>
            <a:ext cx="8326500" cy="47499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000" b="1">
              <a:solidFill>
                <a:srgbClr val="FFFFFF"/>
              </a:solidFill>
            </a:endParaRPr>
          </a:p>
          <a:p>
            <a:pPr marL="0" lvl="0" indent="0" algn="l" rtl="0">
              <a:lnSpc>
                <a:spcPct val="115000"/>
              </a:lnSpc>
              <a:spcBef>
                <a:spcPts val="1600"/>
              </a:spcBef>
              <a:spcAft>
                <a:spcPts val="0"/>
              </a:spcAft>
              <a:buNone/>
            </a:pPr>
            <a:r>
              <a:rPr lang="en" sz="3600" b="1">
                <a:solidFill>
                  <a:srgbClr val="FFFFFF"/>
                </a:solidFill>
              </a:rPr>
              <a:t>Guiding Question:</a:t>
            </a:r>
            <a:endParaRPr sz="3600" b="1">
              <a:solidFill>
                <a:srgbClr val="FFFFFF"/>
              </a:solidFill>
            </a:endParaRPr>
          </a:p>
          <a:p>
            <a:pPr marL="457200" lvl="0" indent="0" algn="l" rtl="0">
              <a:lnSpc>
                <a:spcPct val="115000"/>
              </a:lnSpc>
              <a:spcBef>
                <a:spcPts val="1600"/>
              </a:spcBef>
              <a:spcAft>
                <a:spcPts val="0"/>
              </a:spcAft>
              <a:buNone/>
            </a:pPr>
            <a:r>
              <a:rPr lang="en" sz="2400">
                <a:solidFill>
                  <a:srgbClr val="FFFFFF"/>
                </a:solidFill>
              </a:rPr>
              <a:t>What is DSPS here to </a:t>
            </a:r>
            <a:r>
              <a:rPr lang="en" sz="2400">
                <a:solidFill>
                  <a:srgbClr val="FF9900"/>
                </a:solidFill>
              </a:rPr>
              <a:t>provide</a:t>
            </a:r>
            <a:r>
              <a:rPr lang="en" sz="2400">
                <a:solidFill>
                  <a:srgbClr val="FFFFFF"/>
                </a:solidFill>
              </a:rPr>
              <a:t> for students?</a:t>
            </a:r>
            <a:endParaRPr sz="2400">
              <a:solidFill>
                <a:srgbClr val="FFFFFF"/>
              </a:solidFill>
            </a:endParaRPr>
          </a:p>
          <a:p>
            <a:pPr marL="914400" lvl="1" indent="-381000" algn="l" rtl="0">
              <a:lnSpc>
                <a:spcPct val="115000"/>
              </a:lnSpc>
              <a:spcBef>
                <a:spcPts val="1600"/>
              </a:spcBef>
              <a:spcAft>
                <a:spcPts val="0"/>
              </a:spcAft>
              <a:buClr>
                <a:srgbClr val="FFFFFF"/>
              </a:buClr>
              <a:buSzPts val="2400"/>
              <a:buChar char="○"/>
            </a:pPr>
            <a:r>
              <a:rPr lang="en" sz="2400">
                <a:solidFill>
                  <a:srgbClr val="FFFFFF"/>
                </a:solidFill>
              </a:rPr>
              <a:t>Provide </a:t>
            </a:r>
            <a:r>
              <a:rPr lang="en" sz="2400">
                <a:solidFill>
                  <a:srgbClr val="FF9900"/>
                </a:solidFill>
              </a:rPr>
              <a:t>Access; </a:t>
            </a:r>
            <a:r>
              <a:rPr lang="en" sz="2400">
                <a:solidFill>
                  <a:schemeClr val="lt1"/>
                </a:solidFill>
              </a:rPr>
              <a:t>Examples</a:t>
            </a:r>
            <a:endParaRPr sz="2400">
              <a:solidFill>
                <a:schemeClr val="lt1"/>
              </a:solidFill>
            </a:endParaRPr>
          </a:p>
          <a:p>
            <a:pPr marL="1371600" lvl="2" indent="-381000" algn="l" rtl="0">
              <a:lnSpc>
                <a:spcPct val="115000"/>
              </a:lnSpc>
              <a:spcBef>
                <a:spcPts val="0"/>
              </a:spcBef>
              <a:spcAft>
                <a:spcPts val="0"/>
              </a:spcAft>
              <a:buClr>
                <a:srgbClr val="FFFFFF"/>
              </a:buClr>
              <a:buSzPts val="2400"/>
              <a:buChar char="■"/>
            </a:pPr>
            <a:r>
              <a:rPr lang="en" sz="2400">
                <a:solidFill>
                  <a:srgbClr val="FF9900"/>
                </a:solidFill>
              </a:rPr>
              <a:t>Classroom</a:t>
            </a:r>
            <a:r>
              <a:rPr lang="en" sz="2400">
                <a:solidFill>
                  <a:srgbClr val="FFFFFF"/>
                </a:solidFill>
              </a:rPr>
              <a:t> accommodations</a:t>
            </a:r>
            <a:endParaRPr sz="2400">
              <a:solidFill>
                <a:srgbClr val="FFFFFF"/>
              </a:solidFill>
            </a:endParaRPr>
          </a:p>
          <a:p>
            <a:pPr marL="1828800" lvl="3" indent="-381000" algn="l" rtl="0">
              <a:lnSpc>
                <a:spcPct val="115000"/>
              </a:lnSpc>
              <a:spcBef>
                <a:spcPts val="0"/>
              </a:spcBef>
              <a:spcAft>
                <a:spcPts val="0"/>
              </a:spcAft>
              <a:buClr>
                <a:srgbClr val="FFFFFF"/>
              </a:buClr>
              <a:buSzPts val="2400"/>
              <a:buChar char="●"/>
            </a:pPr>
            <a:r>
              <a:rPr lang="en" sz="2400">
                <a:solidFill>
                  <a:srgbClr val="FFFFFF"/>
                </a:solidFill>
              </a:rPr>
              <a:t>Recording</a:t>
            </a:r>
            <a:endParaRPr sz="2400">
              <a:solidFill>
                <a:srgbClr val="FFFFFF"/>
              </a:solidFill>
            </a:endParaRPr>
          </a:p>
          <a:p>
            <a:pPr marL="1371600" lvl="2" indent="-381000" algn="l" rtl="0">
              <a:lnSpc>
                <a:spcPct val="115000"/>
              </a:lnSpc>
              <a:spcBef>
                <a:spcPts val="0"/>
              </a:spcBef>
              <a:spcAft>
                <a:spcPts val="0"/>
              </a:spcAft>
              <a:buClr>
                <a:srgbClr val="FFFFFF"/>
              </a:buClr>
              <a:buSzPts val="2400"/>
              <a:buChar char="■"/>
            </a:pPr>
            <a:r>
              <a:rPr lang="en" sz="2400">
                <a:solidFill>
                  <a:srgbClr val="FF9900"/>
                </a:solidFill>
              </a:rPr>
              <a:t>Testing</a:t>
            </a:r>
            <a:r>
              <a:rPr lang="en" sz="2400">
                <a:solidFill>
                  <a:srgbClr val="FFFFFF"/>
                </a:solidFill>
              </a:rPr>
              <a:t> accommodations</a:t>
            </a:r>
            <a:endParaRPr sz="2400">
              <a:solidFill>
                <a:srgbClr val="FFFFFF"/>
              </a:solidFill>
            </a:endParaRPr>
          </a:p>
          <a:p>
            <a:pPr marL="1828800" lvl="3" indent="-381000" algn="l" rtl="0">
              <a:lnSpc>
                <a:spcPct val="115000"/>
              </a:lnSpc>
              <a:spcBef>
                <a:spcPts val="0"/>
              </a:spcBef>
              <a:spcAft>
                <a:spcPts val="0"/>
              </a:spcAft>
              <a:buClr>
                <a:srgbClr val="FFFFFF"/>
              </a:buClr>
              <a:buSzPts val="2400"/>
              <a:buChar char="●"/>
            </a:pPr>
            <a:r>
              <a:rPr lang="en" sz="2400">
                <a:solidFill>
                  <a:srgbClr val="FFFFFF"/>
                </a:solidFill>
              </a:rPr>
              <a:t>Extended time</a:t>
            </a:r>
            <a:endParaRPr sz="2400">
              <a:solidFill>
                <a:srgbClr val="FFFFFF"/>
              </a:solidFill>
            </a:endParaRPr>
          </a:p>
          <a:p>
            <a:pPr marL="1371600" lvl="2" indent="-381000" algn="l" rtl="0">
              <a:lnSpc>
                <a:spcPct val="115000"/>
              </a:lnSpc>
              <a:spcBef>
                <a:spcPts val="0"/>
              </a:spcBef>
              <a:spcAft>
                <a:spcPts val="0"/>
              </a:spcAft>
              <a:buClr>
                <a:srgbClr val="FFFFFF"/>
              </a:buClr>
              <a:buSzPts val="2400"/>
              <a:buChar char="■"/>
            </a:pPr>
            <a:r>
              <a:rPr lang="en" sz="2400">
                <a:solidFill>
                  <a:srgbClr val="FF9900"/>
                </a:solidFill>
              </a:rPr>
              <a:t>Outside</a:t>
            </a:r>
            <a:r>
              <a:rPr lang="en" sz="2400">
                <a:solidFill>
                  <a:srgbClr val="FFFFFF"/>
                </a:solidFill>
              </a:rPr>
              <a:t> the </a:t>
            </a:r>
            <a:r>
              <a:rPr lang="en" sz="2400">
                <a:solidFill>
                  <a:srgbClr val="FF9900"/>
                </a:solidFill>
              </a:rPr>
              <a:t>classroom</a:t>
            </a:r>
            <a:r>
              <a:rPr lang="en" sz="2400">
                <a:solidFill>
                  <a:srgbClr val="FFFFFF"/>
                </a:solidFill>
              </a:rPr>
              <a:t> (studying/reading)</a:t>
            </a:r>
            <a:endParaRPr sz="2400">
              <a:solidFill>
                <a:srgbClr val="FFFFFF"/>
              </a:solidFill>
            </a:endParaRPr>
          </a:p>
          <a:p>
            <a:pPr marL="1828800" lvl="3" indent="-381000" algn="l" rtl="0">
              <a:lnSpc>
                <a:spcPct val="115000"/>
              </a:lnSpc>
              <a:spcBef>
                <a:spcPts val="0"/>
              </a:spcBef>
              <a:spcAft>
                <a:spcPts val="0"/>
              </a:spcAft>
              <a:buClr>
                <a:srgbClr val="FFFFFF"/>
              </a:buClr>
              <a:buSzPts val="2400"/>
              <a:buChar char="●"/>
            </a:pPr>
            <a:r>
              <a:rPr lang="en" sz="2400">
                <a:solidFill>
                  <a:srgbClr val="FFFFFF"/>
                </a:solidFill>
              </a:rPr>
              <a:t>Text-to-speech</a:t>
            </a:r>
            <a:endParaRPr sz="2400">
              <a:solidFill>
                <a:srgbClr val="FFFFFF"/>
              </a:solidFill>
            </a:endParaRPr>
          </a:p>
          <a:p>
            <a:pPr marL="0" lvl="0" indent="0" algn="l" rtl="0">
              <a:lnSpc>
                <a:spcPct val="115000"/>
              </a:lnSpc>
              <a:spcBef>
                <a:spcPts val="1600"/>
              </a:spcBef>
              <a:spcAft>
                <a:spcPts val="1600"/>
              </a:spcAft>
              <a:buNone/>
            </a:pPr>
            <a:endParaRPr sz="2500" b="1">
              <a:solidFill>
                <a:srgbClr val="FFFFFF"/>
              </a:solidFill>
            </a:endParaRPr>
          </a:p>
        </p:txBody>
      </p:sp>
      <p:sp>
        <p:nvSpPr>
          <p:cNvPr id="78" name="Google Shape;78;p17"/>
          <p:cNvSpPr txBox="1"/>
          <p:nvPr/>
        </p:nvSpPr>
        <p:spPr>
          <a:xfrm>
            <a:off x="4094150" y="4201950"/>
            <a:ext cx="52212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ritical Concepts</a:t>
            </a:r>
            <a:endParaRPr sz="4200" b="1">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8"/>
          <p:cNvSpPr txBox="1">
            <a:spLocks noGrp="1"/>
          </p:cNvSpPr>
          <p:nvPr>
            <p:ph type="ctrTitle"/>
          </p:nvPr>
        </p:nvSpPr>
        <p:spPr>
          <a:xfrm>
            <a:off x="364500" y="-1612600"/>
            <a:ext cx="8467800" cy="68472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000" b="1">
              <a:solidFill>
                <a:srgbClr val="FFFFFF"/>
              </a:solidFill>
            </a:endParaRPr>
          </a:p>
          <a:p>
            <a:pPr marL="0" lvl="0" indent="0" algn="l" rtl="0">
              <a:lnSpc>
                <a:spcPct val="115000"/>
              </a:lnSpc>
              <a:spcBef>
                <a:spcPts val="1600"/>
              </a:spcBef>
              <a:spcAft>
                <a:spcPts val="0"/>
              </a:spcAft>
              <a:buNone/>
            </a:pPr>
            <a:endParaRPr sz="3600" b="1">
              <a:solidFill>
                <a:srgbClr val="FFFFFF"/>
              </a:solidFill>
            </a:endParaRPr>
          </a:p>
          <a:p>
            <a:pPr marL="457200" lvl="0" indent="0" algn="l" rtl="0">
              <a:lnSpc>
                <a:spcPct val="115000"/>
              </a:lnSpc>
              <a:spcBef>
                <a:spcPts val="1600"/>
              </a:spcBef>
              <a:spcAft>
                <a:spcPts val="0"/>
              </a:spcAft>
              <a:buNone/>
            </a:pPr>
            <a:r>
              <a:rPr lang="en" sz="2400">
                <a:solidFill>
                  <a:srgbClr val="FFFFFF"/>
                </a:solidFill>
              </a:rPr>
              <a:t>What do students </a:t>
            </a:r>
            <a:r>
              <a:rPr lang="en" sz="2400">
                <a:solidFill>
                  <a:srgbClr val="FF9900"/>
                </a:solidFill>
              </a:rPr>
              <a:t>need</a:t>
            </a:r>
            <a:r>
              <a:rPr lang="en" sz="2400">
                <a:solidFill>
                  <a:srgbClr val="FFFFFF"/>
                </a:solidFill>
              </a:rPr>
              <a:t> as </a:t>
            </a:r>
            <a:r>
              <a:rPr lang="en" sz="2400">
                <a:solidFill>
                  <a:srgbClr val="FF9900"/>
                </a:solidFill>
                <a:highlight>
                  <a:srgbClr val="444444"/>
                </a:highlight>
              </a:rPr>
              <a:t>documentation</a:t>
            </a:r>
            <a:r>
              <a:rPr lang="en" sz="2400">
                <a:solidFill>
                  <a:srgbClr val="FFFFFF"/>
                </a:solidFill>
                <a:highlight>
                  <a:srgbClr val="444444"/>
                </a:highlight>
              </a:rPr>
              <a:t> </a:t>
            </a:r>
            <a:r>
              <a:rPr lang="en" sz="2400">
                <a:solidFill>
                  <a:srgbClr val="FFFFFF"/>
                </a:solidFill>
              </a:rPr>
              <a:t>for DSPS to become eligible?</a:t>
            </a:r>
            <a:endParaRPr sz="2400">
              <a:solidFill>
                <a:srgbClr val="FFFFFF"/>
              </a:solidFill>
            </a:endParaRPr>
          </a:p>
          <a:p>
            <a:pPr marL="914400" lvl="1" indent="-381000" algn="l" rtl="0">
              <a:lnSpc>
                <a:spcPct val="115000"/>
              </a:lnSpc>
              <a:spcBef>
                <a:spcPts val="1600"/>
              </a:spcBef>
              <a:spcAft>
                <a:spcPts val="0"/>
              </a:spcAft>
              <a:buClr>
                <a:schemeClr val="lt1"/>
              </a:buClr>
              <a:buSzPts val="2400"/>
              <a:buChar char="○"/>
            </a:pPr>
            <a:r>
              <a:rPr lang="en" sz="2400">
                <a:solidFill>
                  <a:schemeClr val="lt1"/>
                </a:solidFill>
              </a:rPr>
              <a:t>An </a:t>
            </a:r>
            <a:r>
              <a:rPr lang="en" sz="2400">
                <a:solidFill>
                  <a:srgbClr val="FF9900"/>
                </a:solidFill>
              </a:rPr>
              <a:t>IEP</a:t>
            </a:r>
            <a:r>
              <a:rPr lang="en" sz="2400">
                <a:solidFill>
                  <a:schemeClr val="lt1"/>
                </a:solidFill>
              </a:rPr>
              <a:t> or </a:t>
            </a:r>
            <a:r>
              <a:rPr lang="en" sz="2400">
                <a:solidFill>
                  <a:srgbClr val="FF9900"/>
                </a:solidFill>
              </a:rPr>
              <a:t>504</a:t>
            </a:r>
            <a:r>
              <a:rPr lang="en" sz="2400">
                <a:solidFill>
                  <a:schemeClr val="lt1"/>
                </a:solidFill>
              </a:rPr>
              <a:t> from the P-12 system</a:t>
            </a:r>
            <a:endParaRPr sz="2400">
              <a:solidFill>
                <a:schemeClr val="lt1"/>
              </a:solidFill>
            </a:endParaRPr>
          </a:p>
          <a:p>
            <a:pPr marL="914400" lvl="1" indent="-381000" algn="l" rtl="0">
              <a:lnSpc>
                <a:spcPct val="115000"/>
              </a:lnSpc>
              <a:spcBef>
                <a:spcPts val="0"/>
              </a:spcBef>
              <a:spcAft>
                <a:spcPts val="0"/>
              </a:spcAft>
              <a:buClr>
                <a:schemeClr val="lt1"/>
              </a:buClr>
              <a:buSzPts val="2400"/>
              <a:buChar char="○"/>
            </a:pPr>
            <a:r>
              <a:rPr lang="en" sz="2400">
                <a:solidFill>
                  <a:schemeClr val="lt1"/>
                </a:solidFill>
              </a:rPr>
              <a:t>Document from </a:t>
            </a:r>
            <a:r>
              <a:rPr lang="en" sz="2400">
                <a:solidFill>
                  <a:srgbClr val="FF9900"/>
                </a:solidFill>
              </a:rPr>
              <a:t>Department of Rehabilitation</a:t>
            </a:r>
            <a:endParaRPr sz="2400">
              <a:solidFill>
                <a:srgbClr val="FF9900"/>
              </a:solidFill>
            </a:endParaRPr>
          </a:p>
          <a:p>
            <a:pPr marL="914400" lvl="1" indent="-381000" algn="l" rtl="0">
              <a:lnSpc>
                <a:spcPct val="115000"/>
              </a:lnSpc>
              <a:spcBef>
                <a:spcPts val="0"/>
              </a:spcBef>
              <a:spcAft>
                <a:spcPts val="0"/>
              </a:spcAft>
              <a:buClr>
                <a:schemeClr val="lt1"/>
              </a:buClr>
              <a:buSzPts val="2400"/>
              <a:buChar char="○"/>
            </a:pPr>
            <a:r>
              <a:rPr lang="en" sz="2400">
                <a:solidFill>
                  <a:schemeClr val="lt1"/>
                </a:solidFill>
              </a:rPr>
              <a:t>Document from </a:t>
            </a:r>
            <a:r>
              <a:rPr lang="en" sz="2400">
                <a:solidFill>
                  <a:srgbClr val="FF9900"/>
                </a:solidFill>
              </a:rPr>
              <a:t>Veterans Affairs</a:t>
            </a:r>
            <a:r>
              <a:rPr lang="en" sz="2400">
                <a:solidFill>
                  <a:schemeClr val="lt1"/>
                </a:solidFill>
              </a:rPr>
              <a:t> with stated disability</a:t>
            </a:r>
            <a:endParaRPr sz="2400">
              <a:solidFill>
                <a:schemeClr val="lt1"/>
              </a:solidFill>
            </a:endParaRPr>
          </a:p>
          <a:p>
            <a:pPr marL="914400" lvl="1" indent="-381000" algn="l" rtl="0">
              <a:lnSpc>
                <a:spcPct val="115000"/>
              </a:lnSpc>
              <a:spcBef>
                <a:spcPts val="0"/>
              </a:spcBef>
              <a:spcAft>
                <a:spcPts val="0"/>
              </a:spcAft>
              <a:buClr>
                <a:schemeClr val="lt1"/>
              </a:buClr>
              <a:buSzPts val="2400"/>
              <a:buChar char="○"/>
            </a:pPr>
            <a:r>
              <a:rPr lang="en" sz="2400">
                <a:solidFill>
                  <a:srgbClr val="FF9900"/>
                </a:solidFill>
              </a:rPr>
              <a:t>Psych-educational</a:t>
            </a:r>
            <a:r>
              <a:rPr lang="en" sz="2400">
                <a:solidFill>
                  <a:schemeClr val="lt1"/>
                </a:solidFill>
              </a:rPr>
              <a:t> Report</a:t>
            </a:r>
            <a:endParaRPr sz="2400">
              <a:solidFill>
                <a:schemeClr val="lt1"/>
              </a:solidFill>
            </a:endParaRPr>
          </a:p>
          <a:p>
            <a:pPr marL="914400" lvl="1" indent="-381000" algn="l" rtl="0">
              <a:lnSpc>
                <a:spcPct val="115000"/>
              </a:lnSpc>
              <a:spcBef>
                <a:spcPts val="0"/>
              </a:spcBef>
              <a:spcAft>
                <a:spcPts val="0"/>
              </a:spcAft>
              <a:buClr>
                <a:schemeClr val="lt1"/>
              </a:buClr>
              <a:buSzPts val="2400"/>
              <a:buChar char="○"/>
            </a:pPr>
            <a:r>
              <a:rPr lang="en" sz="2400">
                <a:solidFill>
                  <a:srgbClr val="FF9900"/>
                </a:solidFill>
              </a:rPr>
              <a:t>Disability Verification form</a:t>
            </a:r>
            <a:r>
              <a:rPr lang="en" sz="2400">
                <a:solidFill>
                  <a:schemeClr val="lt1"/>
                </a:solidFill>
              </a:rPr>
              <a:t> completed by </a:t>
            </a:r>
            <a:r>
              <a:rPr lang="en" sz="2400">
                <a:solidFill>
                  <a:srgbClr val="FF9900"/>
                </a:solidFill>
              </a:rPr>
              <a:t>professional</a:t>
            </a:r>
            <a:endParaRPr sz="2400">
              <a:solidFill>
                <a:srgbClr val="FF9900"/>
              </a:solidFill>
            </a:endParaRPr>
          </a:p>
          <a:p>
            <a:pPr marL="0" lvl="0" indent="0" algn="l" rtl="0">
              <a:lnSpc>
                <a:spcPct val="115000"/>
              </a:lnSpc>
              <a:spcBef>
                <a:spcPts val="1600"/>
              </a:spcBef>
              <a:spcAft>
                <a:spcPts val="0"/>
              </a:spcAft>
              <a:buNone/>
            </a:pPr>
            <a:r>
              <a:rPr lang="en" sz="2400">
                <a:solidFill>
                  <a:schemeClr val="lt1"/>
                </a:solidFill>
              </a:rPr>
              <a:t>All documents include a stated </a:t>
            </a:r>
            <a:r>
              <a:rPr lang="en" sz="2400">
                <a:solidFill>
                  <a:schemeClr val="accent4"/>
                </a:solidFill>
              </a:rPr>
              <a:t>disability</a:t>
            </a:r>
            <a:endParaRPr sz="2400">
              <a:solidFill>
                <a:schemeClr val="accent4"/>
              </a:solidFill>
            </a:endParaRPr>
          </a:p>
          <a:p>
            <a:pPr marL="0" lvl="0" indent="0" algn="l" rtl="0">
              <a:lnSpc>
                <a:spcPct val="115000"/>
              </a:lnSpc>
              <a:spcBef>
                <a:spcPts val="1600"/>
              </a:spcBef>
              <a:spcAft>
                <a:spcPts val="1600"/>
              </a:spcAft>
              <a:buNone/>
            </a:pPr>
            <a:endParaRPr sz="2500" b="1">
              <a:solidFill>
                <a:srgbClr val="FFFFFF"/>
              </a:solidFill>
            </a:endParaRPr>
          </a:p>
        </p:txBody>
      </p:sp>
      <p:sp>
        <p:nvSpPr>
          <p:cNvPr id="84" name="Google Shape;84;p18"/>
          <p:cNvSpPr txBox="1"/>
          <p:nvPr/>
        </p:nvSpPr>
        <p:spPr>
          <a:xfrm>
            <a:off x="4404525" y="4312800"/>
            <a:ext cx="52212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ritical Concepts</a:t>
            </a:r>
            <a:endParaRPr sz="4200" b="1">
              <a:solidFill>
                <a:srgbClr val="FFFFFF"/>
              </a:solidFill>
            </a:endParaRPr>
          </a:p>
        </p:txBody>
      </p:sp>
      <p:sp>
        <p:nvSpPr>
          <p:cNvPr id="85" name="Google Shape;85;p18"/>
          <p:cNvSpPr txBox="1"/>
          <p:nvPr/>
        </p:nvSpPr>
        <p:spPr>
          <a:xfrm>
            <a:off x="364500" y="71550"/>
            <a:ext cx="5862300" cy="738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0"/>
              </a:spcBef>
              <a:spcAft>
                <a:spcPts val="1600"/>
              </a:spcAft>
              <a:buClr>
                <a:schemeClr val="dk1"/>
              </a:buClr>
              <a:buSzPts val="1100"/>
              <a:buFont typeface="Arial"/>
              <a:buNone/>
            </a:pPr>
            <a:r>
              <a:rPr lang="en" sz="3600" b="1">
                <a:solidFill>
                  <a:schemeClr val="lt1"/>
                </a:solidFill>
              </a:rPr>
              <a:t>Guiding Question: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grpSp>
        <p:nvGrpSpPr>
          <p:cNvPr id="90" name="Google Shape;90;p19"/>
          <p:cNvGrpSpPr/>
          <p:nvPr/>
        </p:nvGrpSpPr>
        <p:grpSpPr>
          <a:xfrm>
            <a:off x="3784199" y="773207"/>
            <a:ext cx="4924661" cy="3513480"/>
            <a:chOff x="0" y="74384"/>
            <a:chExt cx="6104700" cy="5315401"/>
          </a:xfrm>
        </p:grpSpPr>
        <p:sp>
          <p:nvSpPr>
            <p:cNvPr id="91" name="Google Shape;91;p19"/>
            <p:cNvSpPr/>
            <p:nvPr/>
          </p:nvSpPr>
          <p:spPr>
            <a:xfrm>
              <a:off x="0" y="74384"/>
              <a:ext cx="6104700" cy="479700"/>
            </a:xfrm>
            <a:prstGeom prst="roundRect">
              <a:avLst>
                <a:gd name="adj" fmla="val 16667"/>
              </a:avLst>
            </a:prstGeom>
            <a:solidFill>
              <a:srgbClr val="EC8360"/>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lnSpc>
                  <a:spcPct val="90000"/>
                </a:lnSpc>
                <a:spcBef>
                  <a:spcPts val="0"/>
                </a:spcBef>
                <a:spcAft>
                  <a:spcPts val="0"/>
                </a:spcAft>
                <a:buNone/>
              </a:pPr>
              <a:r>
                <a:rPr lang="en" sz="2000">
                  <a:solidFill>
                    <a:srgbClr val="FFFFFF"/>
                  </a:solidFill>
                </a:rPr>
                <a:t>Deaf Hard &amp; Hard of Hearing</a:t>
              </a:r>
              <a:endParaRPr/>
            </a:p>
          </p:txBody>
        </p:sp>
        <p:sp>
          <p:nvSpPr>
            <p:cNvPr id="92" name="Google Shape;92;p19"/>
            <p:cNvSpPr/>
            <p:nvPr/>
          </p:nvSpPr>
          <p:spPr>
            <a:xfrm>
              <a:off x="0" y="611684"/>
              <a:ext cx="6104700" cy="479700"/>
            </a:xfrm>
            <a:prstGeom prst="roundRect">
              <a:avLst>
                <a:gd name="adj" fmla="val 16667"/>
              </a:avLst>
            </a:prstGeom>
            <a:solidFill>
              <a:srgbClr val="E68B5C"/>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9"/>
            <p:cNvSpPr txBox="1"/>
            <p:nvPr/>
          </p:nvSpPr>
          <p:spPr>
            <a:xfrm>
              <a:off x="23417" y="635101"/>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Autism</a:t>
              </a:r>
              <a:endParaRPr/>
            </a:p>
          </p:txBody>
        </p:sp>
        <p:sp>
          <p:nvSpPr>
            <p:cNvPr id="94" name="Google Shape;94;p19"/>
            <p:cNvSpPr/>
            <p:nvPr/>
          </p:nvSpPr>
          <p:spPr>
            <a:xfrm>
              <a:off x="0" y="1148984"/>
              <a:ext cx="6104700" cy="479700"/>
            </a:xfrm>
            <a:prstGeom prst="roundRect">
              <a:avLst>
                <a:gd name="adj" fmla="val 16667"/>
              </a:avLst>
            </a:prstGeom>
            <a:solidFill>
              <a:srgbClr val="E09357"/>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9"/>
            <p:cNvSpPr txBox="1"/>
            <p:nvPr/>
          </p:nvSpPr>
          <p:spPr>
            <a:xfrm>
              <a:off x="23417" y="1172401"/>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Learning Disability</a:t>
              </a:r>
              <a:endParaRPr/>
            </a:p>
          </p:txBody>
        </p:sp>
        <p:sp>
          <p:nvSpPr>
            <p:cNvPr id="96" name="Google Shape;96;p19"/>
            <p:cNvSpPr/>
            <p:nvPr/>
          </p:nvSpPr>
          <p:spPr>
            <a:xfrm>
              <a:off x="0" y="1686285"/>
              <a:ext cx="6104700" cy="479700"/>
            </a:xfrm>
            <a:prstGeom prst="roundRect">
              <a:avLst>
                <a:gd name="adj" fmla="val 16667"/>
              </a:avLst>
            </a:prstGeom>
            <a:solidFill>
              <a:srgbClr val="DA9B53"/>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9"/>
            <p:cNvSpPr txBox="1"/>
            <p:nvPr/>
          </p:nvSpPr>
          <p:spPr>
            <a:xfrm>
              <a:off x="23417" y="1709702"/>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Vision</a:t>
              </a:r>
              <a:endParaRPr/>
            </a:p>
          </p:txBody>
        </p:sp>
        <p:sp>
          <p:nvSpPr>
            <p:cNvPr id="98" name="Google Shape;98;p19"/>
            <p:cNvSpPr/>
            <p:nvPr/>
          </p:nvSpPr>
          <p:spPr>
            <a:xfrm>
              <a:off x="0" y="2223585"/>
              <a:ext cx="6104700" cy="479700"/>
            </a:xfrm>
            <a:prstGeom prst="roundRect">
              <a:avLst>
                <a:gd name="adj" fmla="val 16667"/>
              </a:avLst>
            </a:prstGeom>
            <a:solidFill>
              <a:srgbClr val="D3A14F"/>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19"/>
            <p:cNvSpPr txBox="1"/>
            <p:nvPr/>
          </p:nvSpPr>
          <p:spPr>
            <a:xfrm>
              <a:off x="23417" y="2247002"/>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Acquired Brain Injury</a:t>
              </a:r>
              <a:endParaRPr/>
            </a:p>
          </p:txBody>
        </p:sp>
        <p:sp>
          <p:nvSpPr>
            <p:cNvPr id="100" name="Google Shape;100;p19"/>
            <p:cNvSpPr/>
            <p:nvPr/>
          </p:nvSpPr>
          <p:spPr>
            <a:xfrm>
              <a:off x="0" y="2760885"/>
              <a:ext cx="6104700" cy="479700"/>
            </a:xfrm>
            <a:prstGeom prst="roundRect">
              <a:avLst>
                <a:gd name="adj" fmla="val 16667"/>
              </a:avLst>
            </a:prstGeom>
            <a:solidFill>
              <a:srgbClr val="CCA84C"/>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9"/>
            <p:cNvSpPr txBox="1"/>
            <p:nvPr/>
          </p:nvSpPr>
          <p:spPr>
            <a:xfrm>
              <a:off x="23417" y="2784302"/>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Other (Including Speech, Chronic</a:t>
              </a:r>
              <a:r>
                <a:rPr lang="en" sz="2000">
                  <a:solidFill>
                    <a:srgbClr val="FFFFFF"/>
                  </a:solidFill>
                </a:rPr>
                <a:t>, etc.</a:t>
              </a:r>
              <a:r>
                <a:rPr lang="en" sz="2000" b="0" i="0" u="none" strike="noStrike" cap="none">
                  <a:solidFill>
                    <a:srgbClr val="FFFFFF"/>
                  </a:solidFill>
                  <a:latin typeface="Arial"/>
                  <a:ea typeface="Arial"/>
                  <a:cs typeface="Arial"/>
                  <a:sym typeface="Arial"/>
                </a:rPr>
                <a:t>)</a:t>
              </a:r>
              <a:endParaRPr/>
            </a:p>
          </p:txBody>
        </p:sp>
        <p:sp>
          <p:nvSpPr>
            <p:cNvPr id="102" name="Google Shape;102;p19"/>
            <p:cNvSpPr/>
            <p:nvPr/>
          </p:nvSpPr>
          <p:spPr>
            <a:xfrm>
              <a:off x="0" y="3298184"/>
              <a:ext cx="6104700" cy="479700"/>
            </a:xfrm>
            <a:prstGeom prst="roundRect">
              <a:avLst>
                <a:gd name="adj" fmla="val 16667"/>
              </a:avLst>
            </a:prstGeom>
            <a:solidFill>
              <a:srgbClr val="C4AC4A"/>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9"/>
            <p:cNvSpPr txBox="1"/>
            <p:nvPr/>
          </p:nvSpPr>
          <p:spPr>
            <a:xfrm>
              <a:off x="23417" y="3321601"/>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Mental Health</a:t>
              </a:r>
              <a:endParaRPr/>
            </a:p>
          </p:txBody>
        </p:sp>
        <p:sp>
          <p:nvSpPr>
            <p:cNvPr id="104" name="Google Shape;104;p19"/>
            <p:cNvSpPr/>
            <p:nvPr/>
          </p:nvSpPr>
          <p:spPr>
            <a:xfrm>
              <a:off x="0" y="3835485"/>
              <a:ext cx="6104700" cy="479700"/>
            </a:xfrm>
            <a:prstGeom prst="roundRect">
              <a:avLst>
                <a:gd name="adj" fmla="val 16667"/>
              </a:avLst>
            </a:prstGeom>
            <a:solidFill>
              <a:srgbClr val="BCB047"/>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9"/>
            <p:cNvSpPr txBox="1"/>
            <p:nvPr/>
          </p:nvSpPr>
          <p:spPr>
            <a:xfrm>
              <a:off x="23417" y="3858902"/>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Intellectual</a:t>
              </a:r>
              <a:endParaRPr/>
            </a:p>
          </p:txBody>
        </p:sp>
        <p:sp>
          <p:nvSpPr>
            <p:cNvPr id="106" name="Google Shape;106;p19"/>
            <p:cNvSpPr/>
            <p:nvPr/>
          </p:nvSpPr>
          <p:spPr>
            <a:xfrm>
              <a:off x="0" y="4372784"/>
              <a:ext cx="6104700" cy="479700"/>
            </a:xfrm>
            <a:prstGeom prst="roundRect">
              <a:avLst>
                <a:gd name="adj" fmla="val 16667"/>
              </a:avLst>
            </a:prstGeom>
            <a:solidFill>
              <a:srgbClr val="B0B049"/>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19"/>
            <p:cNvSpPr txBox="1"/>
            <p:nvPr/>
          </p:nvSpPr>
          <p:spPr>
            <a:xfrm>
              <a:off x="23417" y="4396201"/>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Mobility</a:t>
              </a:r>
              <a:endParaRPr/>
            </a:p>
          </p:txBody>
        </p:sp>
        <p:sp>
          <p:nvSpPr>
            <p:cNvPr id="108" name="Google Shape;108;p19"/>
            <p:cNvSpPr/>
            <p:nvPr/>
          </p:nvSpPr>
          <p:spPr>
            <a:xfrm>
              <a:off x="0" y="4910085"/>
              <a:ext cx="6104700" cy="479700"/>
            </a:xfrm>
            <a:prstGeom prst="roundRect">
              <a:avLst>
                <a:gd name="adj" fmla="val 16667"/>
              </a:avLst>
            </a:prstGeom>
            <a:solidFill>
              <a:srgbClr val="9BA44B"/>
            </a:solidFill>
            <a:ln w="12700" cap="flat" cmpd="sng">
              <a:solidFill>
                <a:srgbClr val="FFFFFF"/>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9"/>
            <p:cNvSpPr txBox="1"/>
            <p:nvPr/>
          </p:nvSpPr>
          <p:spPr>
            <a:xfrm>
              <a:off x="23417" y="4933502"/>
              <a:ext cx="6057900" cy="432900"/>
            </a:xfrm>
            <a:prstGeom prst="rect">
              <a:avLst/>
            </a:prstGeom>
            <a:noFill/>
            <a:ln>
              <a:noFill/>
            </a:ln>
          </p:spPr>
          <p:txBody>
            <a:bodyPr spcFirstLastPara="1" wrap="square" lIns="76200" tIns="76200" rIns="76200" bIns="76200" anchor="ctr" anchorCtr="0">
              <a:noAutofit/>
            </a:bodyPr>
            <a:lstStyle/>
            <a:p>
              <a:pPr marL="0" marR="0" lvl="0" indent="0" algn="l" rtl="0">
                <a:lnSpc>
                  <a:spcPct val="90000"/>
                </a:lnSpc>
                <a:spcBef>
                  <a:spcPts val="0"/>
                </a:spcBef>
                <a:spcAft>
                  <a:spcPts val="0"/>
                </a:spcAft>
                <a:buClr>
                  <a:srgbClr val="FFFFFF"/>
                </a:buClr>
                <a:buSzPts val="2000"/>
                <a:buFont typeface="Arial"/>
                <a:buNone/>
              </a:pPr>
              <a:r>
                <a:rPr lang="en" sz="2000" b="0" i="0" u="none" strike="noStrike" cap="none">
                  <a:solidFill>
                    <a:srgbClr val="FFFFFF"/>
                  </a:solidFill>
                  <a:latin typeface="Arial"/>
                  <a:ea typeface="Arial"/>
                  <a:cs typeface="Arial"/>
                  <a:sym typeface="Arial"/>
                </a:rPr>
                <a:t>ADHD</a:t>
              </a:r>
              <a:endParaRPr/>
            </a:p>
          </p:txBody>
        </p:sp>
      </p:grpSp>
      <p:sp>
        <p:nvSpPr>
          <p:cNvPr id="110" name="Google Shape;110;p19"/>
          <p:cNvSpPr txBox="1"/>
          <p:nvPr/>
        </p:nvSpPr>
        <p:spPr>
          <a:xfrm>
            <a:off x="392050" y="1577600"/>
            <a:ext cx="3000000" cy="1785600"/>
          </a:xfrm>
          <a:prstGeom prst="rect">
            <a:avLst/>
          </a:prstGeom>
          <a:noFill/>
          <a:ln>
            <a:noFill/>
          </a:ln>
        </p:spPr>
        <p:txBody>
          <a:bodyPr spcFirstLastPara="1" wrap="square" lIns="91425" tIns="91425" rIns="91425" bIns="91425" anchor="t" anchorCtr="0">
            <a:spAutoFit/>
          </a:bodyPr>
          <a:lstStyle/>
          <a:p>
            <a:pPr marL="0" lvl="0" indent="0" algn="l" rtl="0">
              <a:lnSpc>
                <a:spcPct val="100000"/>
              </a:lnSpc>
              <a:spcBef>
                <a:spcPts val="0"/>
              </a:spcBef>
              <a:spcAft>
                <a:spcPts val="0"/>
              </a:spcAft>
              <a:buNone/>
            </a:pPr>
            <a:r>
              <a:rPr lang="en" sz="3600" b="1">
                <a:solidFill>
                  <a:schemeClr val="lt1"/>
                </a:solidFill>
              </a:rPr>
              <a:t>Disability</a:t>
            </a:r>
            <a:endParaRPr sz="3600" b="1">
              <a:solidFill>
                <a:schemeClr val="lt1"/>
              </a:solidFill>
            </a:endParaRPr>
          </a:p>
          <a:p>
            <a:pPr marL="0" lvl="0" indent="0" algn="l" rtl="0">
              <a:lnSpc>
                <a:spcPct val="100000"/>
              </a:lnSpc>
              <a:spcBef>
                <a:spcPts val="0"/>
              </a:spcBef>
              <a:spcAft>
                <a:spcPts val="0"/>
              </a:spcAft>
              <a:buNone/>
            </a:pPr>
            <a:r>
              <a:rPr lang="en" sz="3600" b="1">
                <a:solidFill>
                  <a:schemeClr val="lt1"/>
                </a:solidFill>
              </a:rPr>
              <a:t>Categories</a:t>
            </a:r>
            <a:endParaRPr sz="3600" b="1">
              <a:solidFill>
                <a:schemeClr val="lt1"/>
              </a:solidFill>
            </a:endParaRPr>
          </a:p>
          <a:p>
            <a:pPr marL="0" lvl="0" indent="0" algn="l" rtl="0">
              <a:lnSpc>
                <a:spcPct val="100000"/>
              </a:lnSpc>
              <a:spcBef>
                <a:spcPts val="0"/>
              </a:spcBef>
              <a:spcAft>
                <a:spcPts val="0"/>
              </a:spcAft>
              <a:buNone/>
            </a:pPr>
            <a:r>
              <a:rPr lang="en" sz="3200" b="1">
                <a:solidFill>
                  <a:schemeClr val="lt1"/>
                </a:solidFill>
              </a:rPr>
              <a:t>(CCC’s Title V)</a:t>
            </a:r>
            <a:endParaRPr sz="3200" b="1">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0"/>
          <p:cNvSpPr txBox="1">
            <a:spLocks noGrp="1"/>
          </p:cNvSpPr>
          <p:nvPr>
            <p:ph type="ctrTitle"/>
          </p:nvPr>
        </p:nvSpPr>
        <p:spPr>
          <a:xfrm>
            <a:off x="215200" y="521100"/>
            <a:ext cx="8520600" cy="38988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r>
              <a:rPr lang="en" sz="3000" b="1">
                <a:solidFill>
                  <a:srgbClr val="FFFFFF"/>
                </a:solidFill>
              </a:rPr>
              <a:t>Critical Concept:</a:t>
            </a:r>
            <a:endParaRPr sz="3000" b="1">
              <a:solidFill>
                <a:srgbClr val="FFFFFF"/>
              </a:solidFill>
            </a:endParaRPr>
          </a:p>
          <a:p>
            <a:pPr marL="457200" lvl="0" indent="-368300" algn="l" rtl="0">
              <a:lnSpc>
                <a:spcPct val="115000"/>
              </a:lnSpc>
              <a:spcBef>
                <a:spcPts val="1600"/>
              </a:spcBef>
              <a:spcAft>
                <a:spcPts val="0"/>
              </a:spcAft>
              <a:buClr>
                <a:schemeClr val="lt1"/>
              </a:buClr>
              <a:buSzPts val="2200"/>
              <a:buChar char="●"/>
            </a:pPr>
            <a:r>
              <a:rPr lang="en" sz="2200">
                <a:solidFill>
                  <a:schemeClr val="lt1"/>
                </a:solidFill>
              </a:rPr>
              <a:t>Having a disability does </a:t>
            </a:r>
            <a:r>
              <a:rPr lang="en" sz="2200">
                <a:solidFill>
                  <a:srgbClr val="FF9900"/>
                </a:solidFill>
              </a:rPr>
              <a:t>not</a:t>
            </a:r>
            <a:r>
              <a:rPr lang="en" sz="2200">
                <a:solidFill>
                  <a:schemeClr val="lt1"/>
                </a:solidFill>
              </a:rPr>
              <a:t> mean that a student has a learning disability</a:t>
            </a:r>
            <a:endParaRPr sz="2200">
              <a:solidFill>
                <a:schemeClr val="lt1"/>
              </a:solidFill>
            </a:endParaRPr>
          </a:p>
          <a:p>
            <a:pPr marL="457200" lvl="0" indent="-368300" algn="l" rtl="0">
              <a:lnSpc>
                <a:spcPct val="115000"/>
              </a:lnSpc>
              <a:spcBef>
                <a:spcPts val="0"/>
              </a:spcBef>
              <a:spcAft>
                <a:spcPts val="0"/>
              </a:spcAft>
              <a:buClr>
                <a:schemeClr val="lt1"/>
              </a:buClr>
              <a:buSzPts val="2200"/>
              <a:buChar char="●"/>
            </a:pPr>
            <a:r>
              <a:rPr lang="en" sz="2200">
                <a:solidFill>
                  <a:schemeClr val="lt1"/>
                </a:solidFill>
              </a:rPr>
              <a:t>A learning disability is </a:t>
            </a:r>
            <a:r>
              <a:rPr lang="en" sz="2200">
                <a:solidFill>
                  <a:srgbClr val="FF9900"/>
                </a:solidFill>
              </a:rPr>
              <a:t>NOT</a:t>
            </a:r>
            <a:r>
              <a:rPr lang="en" sz="2200">
                <a:solidFill>
                  <a:schemeClr val="lt1"/>
                </a:solidFill>
              </a:rPr>
              <a:t> ADHD</a:t>
            </a:r>
            <a:endParaRPr sz="2200">
              <a:solidFill>
                <a:schemeClr val="lt1"/>
              </a:solidFill>
            </a:endParaRPr>
          </a:p>
          <a:p>
            <a:pPr marL="457200" lvl="0" indent="-368300" algn="l" rtl="0">
              <a:lnSpc>
                <a:spcPct val="115000"/>
              </a:lnSpc>
              <a:spcBef>
                <a:spcPts val="0"/>
              </a:spcBef>
              <a:spcAft>
                <a:spcPts val="0"/>
              </a:spcAft>
              <a:buClr>
                <a:schemeClr val="lt1"/>
              </a:buClr>
              <a:buSzPts val="2200"/>
              <a:buChar char="●"/>
            </a:pPr>
            <a:r>
              <a:rPr lang="en" sz="2200">
                <a:solidFill>
                  <a:schemeClr val="lt1"/>
                </a:solidFill>
              </a:rPr>
              <a:t>A learning disability is </a:t>
            </a:r>
            <a:r>
              <a:rPr lang="en" sz="2200">
                <a:solidFill>
                  <a:srgbClr val="FF9900"/>
                </a:solidFill>
              </a:rPr>
              <a:t>NOT</a:t>
            </a:r>
            <a:r>
              <a:rPr lang="en" sz="2200">
                <a:solidFill>
                  <a:schemeClr val="lt1"/>
                </a:solidFill>
              </a:rPr>
              <a:t> mental health</a:t>
            </a:r>
            <a:endParaRPr sz="2200">
              <a:solidFill>
                <a:schemeClr val="lt1"/>
              </a:solidFill>
            </a:endParaRPr>
          </a:p>
          <a:p>
            <a:pPr marL="457200" lvl="0" indent="-368300" algn="l" rtl="0">
              <a:lnSpc>
                <a:spcPct val="115000"/>
              </a:lnSpc>
              <a:spcBef>
                <a:spcPts val="0"/>
              </a:spcBef>
              <a:spcAft>
                <a:spcPts val="0"/>
              </a:spcAft>
              <a:buClr>
                <a:schemeClr val="lt1"/>
              </a:buClr>
              <a:buSzPts val="2200"/>
              <a:buChar char="●"/>
            </a:pPr>
            <a:r>
              <a:rPr lang="en" sz="2200">
                <a:solidFill>
                  <a:schemeClr val="lt1"/>
                </a:solidFill>
              </a:rPr>
              <a:t>A learning disability is </a:t>
            </a:r>
            <a:r>
              <a:rPr lang="en" sz="2200">
                <a:solidFill>
                  <a:srgbClr val="FF9900"/>
                </a:solidFill>
              </a:rPr>
              <a:t>NOT</a:t>
            </a:r>
            <a:r>
              <a:rPr lang="en" sz="2200">
                <a:solidFill>
                  <a:schemeClr val="lt1"/>
                </a:solidFill>
              </a:rPr>
              <a:t> an acquired brain injury</a:t>
            </a:r>
            <a:endParaRPr sz="2200">
              <a:solidFill>
                <a:schemeClr val="lt1"/>
              </a:solidFill>
            </a:endParaRPr>
          </a:p>
          <a:p>
            <a:pPr marL="457200" lvl="0" indent="-368300" algn="l" rtl="0">
              <a:lnSpc>
                <a:spcPct val="115000"/>
              </a:lnSpc>
              <a:spcBef>
                <a:spcPts val="0"/>
              </a:spcBef>
              <a:spcAft>
                <a:spcPts val="0"/>
              </a:spcAft>
              <a:buClr>
                <a:schemeClr val="lt1"/>
              </a:buClr>
              <a:buSzPts val="2200"/>
              <a:buChar char="●"/>
            </a:pPr>
            <a:r>
              <a:rPr lang="en" sz="2200">
                <a:solidFill>
                  <a:schemeClr val="lt1"/>
                </a:solidFill>
              </a:rPr>
              <a:t>And so what happens if a student thinks they have a </a:t>
            </a:r>
            <a:r>
              <a:rPr lang="en" sz="2200">
                <a:solidFill>
                  <a:srgbClr val="FF9900"/>
                </a:solidFill>
              </a:rPr>
              <a:t>learning disability</a:t>
            </a:r>
            <a:r>
              <a:rPr lang="en" sz="2200">
                <a:solidFill>
                  <a:schemeClr val="lt1"/>
                </a:solidFill>
              </a:rPr>
              <a:t>? And not the other categories mentioned?</a:t>
            </a:r>
            <a:endParaRPr sz="2200">
              <a:solidFill>
                <a:schemeClr val="lt1"/>
              </a:solidFill>
            </a:endParaRPr>
          </a:p>
          <a:p>
            <a:pPr marL="457200" lvl="0" indent="0" algn="l" rtl="0">
              <a:lnSpc>
                <a:spcPct val="115000"/>
              </a:lnSpc>
              <a:spcBef>
                <a:spcPts val="1600"/>
              </a:spcBef>
              <a:spcAft>
                <a:spcPts val="1600"/>
              </a:spcAft>
              <a:buNone/>
            </a:pPr>
            <a:endParaRPr sz="1600">
              <a:solidFill>
                <a:schemeClr val="lt1"/>
              </a:solidFill>
            </a:endParaRPr>
          </a:p>
        </p:txBody>
      </p:sp>
      <p:sp>
        <p:nvSpPr>
          <p:cNvPr id="116" name="Google Shape;116;p20"/>
          <p:cNvSpPr txBox="1"/>
          <p:nvPr/>
        </p:nvSpPr>
        <p:spPr>
          <a:xfrm>
            <a:off x="4023525" y="4236600"/>
            <a:ext cx="52212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ritical Concepts</a:t>
            </a:r>
            <a:endParaRPr sz="4200" b="1">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1"/>
          <p:cNvSpPr txBox="1">
            <a:spLocks noGrp="1"/>
          </p:cNvSpPr>
          <p:nvPr>
            <p:ph type="ctrTitle"/>
          </p:nvPr>
        </p:nvSpPr>
        <p:spPr>
          <a:xfrm>
            <a:off x="178275" y="306525"/>
            <a:ext cx="8557500" cy="4251000"/>
          </a:xfrm>
          <a:prstGeom prst="rect">
            <a:avLst/>
          </a:prstGeom>
        </p:spPr>
        <p:txBody>
          <a:bodyPr spcFirstLastPara="1" wrap="square" lIns="91425" tIns="91425" rIns="91425" bIns="91425" anchor="b" anchorCtr="0">
            <a:noAutofit/>
          </a:bodyPr>
          <a:lstStyle/>
          <a:p>
            <a:pPr marL="0" lvl="0" indent="0" algn="l" rtl="0">
              <a:lnSpc>
                <a:spcPct val="115000"/>
              </a:lnSpc>
              <a:spcBef>
                <a:spcPts val="0"/>
              </a:spcBef>
              <a:spcAft>
                <a:spcPts val="0"/>
              </a:spcAft>
              <a:buNone/>
            </a:pPr>
            <a:r>
              <a:rPr lang="en" sz="1700" b="1">
                <a:solidFill>
                  <a:srgbClr val="FFFFFF"/>
                </a:solidFill>
              </a:rPr>
              <a:t>Guiding Question:</a:t>
            </a:r>
            <a:endParaRPr sz="1700" b="1">
              <a:solidFill>
                <a:srgbClr val="FFFFFF"/>
              </a:solidFill>
            </a:endParaRPr>
          </a:p>
          <a:p>
            <a:pPr marL="457200" lvl="0" indent="0" algn="l" rtl="0">
              <a:lnSpc>
                <a:spcPct val="115000"/>
              </a:lnSpc>
              <a:spcBef>
                <a:spcPts val="1600"/>
              </a:spcBef>
              <a:spcAft>
                <a:spcPts val="0"/>
              </a:spcAft>
              <a:buNone/>
            </a:pPr>
            <a:r>
              <a:rPr lang="en" sz="1700">
                <a:solidFill>
                  <a:srgbClr val="FFFFFF"/>
                </a:solidFill>
              </a:rPr>
              <a:t>What is the </a:t>
            </a:r>
            <a:r>
              <a:rPr lang="en" sz="1700">
                <a:solidFill>
                  <a:srgbClr val="FF9900"/>
                </a:solidFill>
              </a:rPr>
              <a:t>process</a:t>
            </a:r>
            <a:r>
              <a:rPr lang="en" sz="1700">
                <a:solidFill>
                  <a:srgbClr val="FFFFFF"/>
                </a:solidFill>
              </a:rPr>
              <a:t> for academic adjustments for student with </a:t>
            </a:r>
            <a:r>
              <a:rPr lang="en" sz="1700">
                <a:solidFill>
                  <a:srgbClr val="FF9900"/>
                </a:solidFill>
              </a:rPr>
              <a:t>learning</a:t>
            </a:r>
            <a:r>
              <a:rPr lang="en" sz="1700">
                <a:solidFill>
                  <a:srgbClr val="FFFFFF"/>
                </a:solidFill>
              </a:rPr>
              <a:t> disabilities?</a:t>
            </a:r>
            <a:endParaRPr sz="1700">
              <a:solidFill>
                <a:srgbClr val="FFFFFF"/>
              </a:solidFill>
            </a:endParaRPr>
          </a:p>
          <a:p>
            <a:pPr marL="914400" lvl="1" indent="-336550" algn="l" rtl="0">
              <a:lnSpc>
                <a:spcPct val="115000"/>
              </a:lnSpc>
              <a:spcBef>
                <a:spcPts val="1600"/>
              </a:spcBef>
              <a:spcAft>
                <a:spcPts val="0"/>
              </a:spcAft>
              <a:buClr>
                <a:srgbClr val="FFFFFF"/>
              </a:buClr>
              <a:buSzPts val="1700"/>
              <a:buChar char="○"/>
            </a:pPr>
            <a:r>
              <a:rPr lang="en" sz="1700">
                <a:solidFill>
                  <a:srgbClr val="FF9900"/>
                </a:solidFill>
              </a:rPr>
              <a:t>Information</a:t>
            </a:r>
            <a:r>
              <a:rPr lang="en" sz="1700">
                <a:solidFill>
                  <a:srgbClr val="FFFFFF"/>
                </a:solidFill>
              </a:rPr>
              <a:t> meeting</a:t>
            </a:r>
            <a:endParaRPr sz="1700">
              <a:solidFill>
                <a:srgbClr val="FFFFFF"/>
              </a:solidFill>
            </a:endParaRPr>
          </a:p>
          <a:p>
            <a:pPr marL="1371600" lvl="2" indent="-336550" algn="l" rtl="0">
              <a:lnSpc>
                <a:spcPct val="115000"/>
              </a:lnSpc>
              <a:spcBef>
                <a:spcPts val="0"/>
              </a:spcBef>
              <a:spcAft>
                <a:spcPts val="0"/>
              </a:spcAft>
              <a:buClr>
                <a:srgbClr val="FFFFFF"/>
              </a:buClr>
              <a:buSzPts val="1700"/>
              <a:buChar char="■"/>
            </a:pPr>
            <a:r>
              <a:rPr lang="en" sz="1700">
                <a:solidFill>
                  <a:srgbClr val="FFFFFF"/>
                </a:solidFill>
              </a:rPr>
              <a:t>Is this student </a:t>
            </a:r>
            <a:r>
              <a:rPr lang="en" sz="1700">
                <a:solidFill>
                  <a:srgbClr val="FF9900"/>
                </a:solidFill>
              </a:rPr>
              <a:t>appropriate</a:t>
            </a:r>
            <a:r>
              <a:rPr lang="en" sz="1700">
                <a:solidFill>
                  <a:srgbClr val="FFFFFF"/>
                </a:solidFill>
              </a:rPr>
              <a:t> for a learning disability eligibility process?</a:t>
            </a:r>
            <a:endParaRPr sz="1700">
              <a:solidFill>
                <a:srgbClr val="FFFFFF"/>
              </a:solidFill>
            </a:endParaRPr>
          </a:p>
          <a:p>
            <a:pPr marL="1371600" lvl="2" indent="-336550" algn="l" rtl="0">
              <a:lnSpc>
                <a:spcPct val="115000"/>
              </a:lnSpc>
              <a:spcBef>
                <a:spcPts val="0"/>
              </a:spcBef>
              <a:spcAft>
                <a:spcPts val="0"/>
              </a:spcAft>
              <a:buClr>
                <a:srgbClr val="FFFFFF"/>
              </a:buClr>
              <a:buSzPts val="1700"/>
              <a:buChar char="■"/>
            </a:pPr>
            <a:r>
              <a:rPr lang="en" sz="1700">
                <a:solidFill>
                  <a:srgbClr val="FFFFFF"/>
                </a:solidFill>
              </a:rPr>
              <a:t>What happens if they still want to do it?</a:t>
            </a:r>
            <a:endParaRPr sz="1700">
              <a:solidFill>
                <a:srgbClr val="FFFFFF"/>
              </a:solidFill>
            </a:endParaRPr>
          </a:p>
          <a:p>
            <a:pPr marL="914400" lvl="1" indent="-336550" algn="l" rtl="0">
              <a:lnSpc>
                <a:spcPct val="115000"/>
              </a:lnSpc>
              <a:spcBef>
                <a:spcPts val="0"/>
              </a:spcBef>
              <a:spcAft>
                <a:spcPts val="0"/>
              </a:spcAft>
              <a:buClr>
                <a:srgbClr val="FFFFFF"/>
              </a:buClr>
              <a:buSzPts val="1700"/>
              <a:buChar char="○"/>
            </a:pPr>
            <a:r>
              <a:rPr lang="en" sz="1700">
                <a:solidFill>
                  <a:srgbClr val="FF9900"/>
                </a:solidFill>
              </a:rPr>
              <a:t>LD Intake</a:t>
            </a:r>
            <a:r>
              <a:rPr lang="en" sz="1700">
                <a:solidFill>
                  <a:srgbClr val="FFFFFF"/>
                </a:solidFill>
              </a:rPr>
              <a:t> and </a:t>
            </a:r>
            <a:r>
              <a:rPr lang="en" sz="1700">
                <a:solidFill>
                  <a:srgbClr val="FF9900"/>
                </a:solidFill>
              </a:rPr>
              <a:t>Process</a:t>
            </a:r>
            <a:endParaRPr sz="1700">
              <a:solidFill>
                <a:srgbClr val="FF9900"/>
              </a:solidFill>
            </a:endParaRPr>
          </a:p>
          <a:p>
            <a:pPr marL="1371600" lvl="2" indent="-336550" algn="l" rtl="0">
              <a:lnSpc>
                <a:spcPct val="115000"/>
              </a:lnSpc>
              <a:spcBef>
                <a:spcPts val="0"/>
              </a:spcBef>
              <a:spcAft>
                <a:spcPts val="0"/>
              </a:spcAft>
              <a:buClr>
                <a:srgbClr val="FFFFFF"/>
              </a:buClr>
              <a:buSzPts val="1700"/>
              <a:buChar char="■"/>
            </a:pPr>
            <a:r>
              <a:rPr lang="en" sz="1700">
                <a:solidFill>
                  <a:srgbClr val="FFFFFF"/>
                </a:solidFill>
              </a:rPr>
              <a:t>Cognitive Testing</a:t>
            </a:r>
            <a:endParaRPr sz="1700">
              <a:solidFill>
                <a:srgbClr val="FFFFFF"/>
              </a:solidFill>
            </a:endParaRPr>
          </a:p>
          <a:p>
            <a:pPr marL="1371600" lvl="2" indent="-336550" algn="l" rtl="0">
              <a:lnSpc>
                <a:spcPct val="115000"/>
              </a:lnSpc>
              <a:spcBef>
                <a:spcPts val="0"/>
              </a:spcBef>
              <a:spcAft>
                <a:spcPts val="0"/>
              </a:spcAft>
              <a:buClr>
                <a:srgbClr val="FFFFFF"/>
              </a:buClr>
              <a:buSzPts val="1700"/>
              <a:buChar char="■"/>
            </a:pPr>
            <a:r>
              <a:rPr lang="en" sz="1700">
                <a:solidFill>
                  <a:srgbClr val="FFFFFF"/>
                </a:solidFill>
              </a:rPr>
              <a:t>Achievement Testing</a:t>
            </a:r>
            <a:endParaRPr sz="1700">
              <a:solidFill>
                <a:srgbClr val="FFFFFF"/>
              </a:solidFill>
            </a:endParaRPr>
          </a:p>
          <a:p>
            <a:pPr marL="1371600" lvl="2" indent="-336550" algn="l" rtl="0">
              <a:lnSpc>
                <a:spcPct val="115000"/>
              </a:lnSpc>
              <a:spcBef>
                <a:spcPts val="0"/>
              </a:spcBef>
              <a:spcAft>
                <a:spcPts val="0"/>
              </a:spcAft>
              <a:buClr>
                <a:srgbClr val="FFFFFF"/>
              </a:buClr>
              <a:buSzPts val="1700"/>
              <a:buChar char="■"/>
            </a:pPr>
            <a:r>
              <a:rPr lang="en" sz="1700">
                <a:solidFill>
                  <a:srgbClr val="FFFFFF"/>
                </a:solidFill>
              </a:rPr>
              <a:t>Results</a:t>
            </a:r>
            <a:endParaRPr sz="1700">
              <a:solidFill>
                <a:srgbClr val="FFFFFF"/>
              </a:solidFill>
            </a:endParaRPr>
          </a:p>
          <a:p>
            <a:pPr marL="914400" lvl="1" indent="-336550" algn="l" rtl="0">
              <a:lnSpc>
                <a:spcPct val="115000"/>
              </a:lnSpc>
              <a:spcBef>
                <a:spcPts val="0"/>
              </a:spcBef>
              <a:spcAft>
                <a:spcPts val="0"/>
              </a:spcAft>
              <a:buClr>
                <a:srgbClr val="FF9900"/>
              </a:buClr>
              <a:buSzPts val="1700"/>
              <a:buChar char="○"/>
            </a:pPr>
            <a:r>
              <a:rPr lang="en" sz="1700">
                <a:solidFill>
                  <a:srgbClr val="FF9900"/>
                </a:solidFill>
              </a:rPr>
              <a:t>LD Eligibility Process</a:t>
            </a:r>
            <a:endParaRPr sz="1700">
              <a:solidFill>
                <a:srgbClr val="FF9900"/>
              </a:solidFill>
            </a:endParaRPr>
          </a:p>
          <a:p>
            <a:pPr marL="1371600" lvl="2" indent="-336550" algn="l" rtl="0">
              <a:lnSpc>
                <a:spcPct val="115000"/>
              </a:lnSpc>
              <a:spcBef>
                <a:spcPts val="0"/>
              </a:spcBef>
              <a:spcAft>
                <a:spcPts val="0"/>
              </a:spcAft>
              <a:buClr>
                <a:srgbClr val="FFFFFF"/>
              </a:buClr>
              <a:buSzPts val="1700"/>
              <a:buChar char="■"/>
            </a:pPr>
            <a:r>
              <a:rPr lang="en" sz="1700">
                <a:solidFill>
                  <a:srgbClr val="FFFFFF"/>
                </a:solidFill>
              </a:rPr>
              <a:t>If they are eligible, they will receive </a:t>
            </a:r>
            <a:r>
              <a:rPr lang="en" sz="1700">
                <a:solidFill>
                  <a:srgbClr val="FF9900"/>
                </a:solidFill>
              </a:rPr>
              <a:t>accommodations</a:t>
            </a:r>
            <a:endParaRPr sz="1700">
              <a:solidFill>
                <a:srgbClr val="FF9900"/>
              </a:solidFill>
            </a:endParaRPr>
          </a:p>
          <a:p>
            <a:pPr marL="1371600" lvl="2" indent="-336550" algn="l" rtl="0">
              <a:lnSpc>
                <a:spcPct val="115000"/>
              </a:lnSpc>
              <a:spcBef>
                <a:spcPts val="0"/>
              </a:spcBef>
              <a:spcAft>
                <a:spcPts val="0"/>
              </a:spcAft>
              <a:buClr>
                <a:srgbClr val="FFFFFF"/>
              </a:buClr>
              <a:buSzPts val="1700"/>
              <a:buChar char="■"/>
            </a:pPr>
            <a:r>
              <a:rPr lang="en" sz="1700">
                <a:solidFill>
                  <a:srgbClr val="FFFFFF"/>
                </a:solidFill>
              </a:rPr>
              <a:t>We are not </a:t>
            </a:r>
            <a:r>
              <a:rPr lang="en" sz="1700">
                <a:solidFill>
                  <a:srgbClr val="FF9900"/>
                </a:solidFill>
              </a:rPr>
              <a:t>diagnosing</a:t>
            </a:r>
            <a:r>
              <a:rPr lang="en" sz="1700">
                <a:solidFill>
                  <a:srgbClr val="FFFFFF"/>
                </a:solidFill>
              </a:rPr>
              <a:t> them or </a:t>
            </a:r>
            <a:r>
              <a:rPr lang="en" sz="1700">
                <a:solidFill>
                  <a:srgbClr val="FF9900"/>
                </a:solidFill>
              </a:rPr>
              <a:t>evaluating</a:t>
            </a:r>
            <a:r>
              <a:rPr lang="en" sz="1700">
                <a:solidFill>
                  <a:srgbClr val="FFFFFF"/>
                </a:solidFill>
              </a:rPr>
              <a:t> - we are making them </a:t>
            </a:r>
            <a:r>
              <a:rPr lang="en" sz="1700">
                <a:solidFill>
                  <a:srgbClr val="FF9900"/>
                </a:solidFill>
              </a:rPr>
              <a:t>eligible</a:t>
            </a:r>
            <a:endParaRPr sz="1700" b="1">
              <a:solidFill>
                <a:srgbClr val="FF9900"/>
              </a:solidFill>
            </a:endParaRPr>
          </a:p>
        </p:txBody>
      </p:sp>
      <p:sp>
        <p:nvSpPr>
          <p:cNvPr id="122" name="Google Shape;122;p21"/>
          <p:cNvSpPr txBox="1"/>
          <p:nvPr/>
        </p:nvSpPr>
        <p:spPr>
          <a:xfrm>
            <a:off x="4556925" y="4389000"/>
            <a:ext cx="5221200" cy="831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4200" b="1">
                <a:solidFill>
                  <a:srgbClr val="FF9900"/>
                </a:solidFill>
              </a:rPr>
              <a:t>C</a:t>
            </a:r>
            <a:r>
              <a:rPr lang="en" sz="4200" b="1">
                <a:solidFill>
                  <a:srgbClr val="FFFFFF"/>
                </a:solidFill>
              </a:rPr>
              <a:t>ritical Concepts</a:t>
            </a:r>
            <a:endParaRPr sz="4200" b="1">
              <a:solidFill>
                <a:srgbClr val="FFFFFF"/>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9E238FF7618147841A484BDAA73DC8" ma:contentTypeVersion="0" ma:contentTypeDescription="Create a new document." ma:contentTypeScope="" ma:versionID="6cda7b14879888c53658694bcef7233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BD4035A-C1C8-4009-B328-B5C04CB4A25D}"/>
</file>

<file path=customXml/itemProps2.xml><?xml version="1.0" encoding="utf-8"?>
<ds:datastoreItem xmlns:ds="http://schemas.openxmlformats.org/officeDocument/2006/customXml" ds:itemID="{3638803E-4191-41F7-BB00-11A46ADB47E5}"/>
</file>

<file path=customXml/itemProps3.xml><?xml version="1.0" encoding="utf-8"?>
<ds:datastoreItem xmlns:ds="http://schemas.openxmlformats.org/officeDocument/2006/customXml" ds:itemID="{B16BEFA1-632E-464B-A458-2584E1B92A59}"/>
</file>

<file path=docProps/app.xml><?xml version="1.0" encoding="utf-8"?>
<Properties xmlns="http://schemas.openxmlformats.org/officeDocument/2006/extended-properties" xmlns:vt="http://schemas.openxmlformats.org/officeDocument/2006/docPropsVTypes">
  <TotalTime>1</TotalTime>
  <Words>711</Words>
  <Application>Microsoft Office PowerPoint</Application>
  <PresentationFormat>On-screen Show (16:9)</PresentationFormat>
  <Paragraphs>177</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Simple Light</vt:lpstr>
      <vt:lpstr>DSPS Presents: A Community Responsive Pedagogy (CRP) Framework to Providing Academic Adjustments and Auxiliary Aids to Students </vt:lpstr>
      <vt:lpstr>Community Responsive Pedagogy  (CRP) Framework:  An equity-centered approach to education that responds to the wide range of needs (social, emotional, and technical) towards the academic success and wellness of the student. Domains include 3R’s  (Relationships, Relevance, Responsibility)</vt:lpstr>
      <vt:lpstr>Guiding Questions: What is DSPS here to provide (for students &amp; faculty/staff)? What is the DSPS interactive process? What is the process for students with learning disabilities? How can NVC utilize DSPS services in our current areas? </vt:lpstr>
      <vt:lpstr>    Guiding Question: What is DSPS here to provide for students? What are the disabilities or categories of the students we serve?  Provide Access through accommodations Classroom accommodations Testing accommodations Outside the classroom (studying/reading) Disability Counseling </vt:lpstr>
      <vt:lpstr>   Guiding Question: What is DSPS here to provide for students? Provide Access; Examples Classroom accommodations Recording Testing accommodations Extended time Outside the classroom (studying/reading) Text-to-speech </vt:lpstr>
      <vt:lpstr>    What do students need as documentation for DSPS to become eligible? An IEP or 504 from the P-12 system Document from Department of Rehabilitation Document from Veterans Affairs with stated disability Psych-educational Report Disability Verification form completed by professional All documents include a stated disability </vt:lpstr>
      <vt:lpstr>PowerPoint Presentation</vt:lpstr>
      <vt:lpstr>Critical Concept: Having a disability does not mean that a student has a learning disability A learning disability is NOT ADHD A learning disability is NOT mental health A learning disability is NOT an acquired brain injury And so what happens if a student thinks they have a learning disability? And not the other categories mentioned? </vt:lpstr>
      <vt:lpstr>Guiding Question: What is the process for academic adjustments for student with learning disabilities? Information meeting Is this student appropriate for a learning disability eligibility process? What happens if they still want to do it? LD Intake and Process Cognitive Testing Achievement Testing Results LD Eligibility Process If they are eligible, they will receive accommodations We are not diagnosing them or evaluating - we are making them eligible</vt:lpstr>
      <vt:lpstr>   Guiding Question: What is the DSPS interactive process?  DSPS website DSPS application Scheduling with DSPS Educational impact and accommodations Complete Academic Accommodation Plan (AAP) </vt:lpstr>
      <vt:lpstr>Guiding Question: What are some assistive technology accommodations for students online and in-person? Text-to-Speech Immersive reader &amp; read-the-web (Canvas)  Alternate Media (e-texts) Online Requests Kurzweil 3000 </vt:lpstr>
      <vt:lpstr>Guiding Question: How can we be more responsive &amp; responsible to our students? Understand intersectionality between race and disability Build relationships between community partners so students have access to assessments/evaluations Ole (?) Office of Civil Rights Provide students with information about DSPS </vt:lpstr>
      <vt:lpstr> We love critical conversations Gail Rulloda gail.rulloda@napavalley.edu (707) 256-7231  San T. Lu san.lu@napavalley.edu (707) 256-7429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DSPS Presents: A Community Responsive Pedagogy (CRP) Framework to Providing Academic Adjustments and Auxiliary Aids to Students </dc:title>
  <dc:creator>San Lu</dc:creator>
  <cp:lastModifiedBy>San Lu</cp:lastModifiedBy>
  <cp:revision>1</cp:revision>
  <dcterms:modified xsi:type="dcterms:W3CDTF">2022-09-27T20:27:37Z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0x010100CD9E238FF7618147841A484BDAA73DC8</vt:lpwstr>
  </property>
</Properties>
</file>