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56" r:id="rId5"/>
    <p:sldId id="296" r:id="rId6"/>
    <p:sldId id="294" r:id="rId7"/>
    <p:sldId id="257" r:id="rId8"/>
    <p:sldId id="258" r:id="rId9"/>
    <p:sldId id="259" r:id="rId10"/>
    <p:sldId id="260" r:id="rId11"/>
    <p:sldId id="295" r:id="rId12"/>
    <p:sldId id="26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6"/>
    <p:restoredTop sz="91404"/>
  </p:normalViewPr>
  <p:slideViewPr>
    <p:cSldViewPr>
      <p:cViewPr varScale="1">
        <p:scale>
          <a:sx n="83" d="100"/>
          <a:sy n="83" d="100"/>
        </p:scale>
        <p:origin x="120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6D7863-A9BE-4223-9E55-7F29BDDBB361}" type="datetimeFigureOut">
              <a:rPr lang="en-US" smtClean="0"/>
              <a:t>9/30/2021</a:t>
            </a:fld>
            <a:endParaRPr lang="en-US"/>
          </a:p>
        </p:txBody>
      </p:sp>
      <p:sp>
        <p:nvSpPr>
          <p:cNvPr id="5" name="Footer Placeholder 4"/>
          <p:cNvSpPr>
            <a:spLocks noGrp="1"/>
          </p:cNvSpPr>
          <p:nvPr>
            <p:ph type="ftr" sz="quarter" idx="11"/>
          </p:nvPr>
        </p:nvSpPr>
        <p:spPr>
          <a:xfrm>
            <a:off x="812805" y="6272785"/>
            <a:ext cx="4745736" cy="365125"/>
          </a:xfrm>
        </p:spPr>
        <p:txBody>
          <a:bodyPr/>
          <a:lstStyle/>
          <a:p>
            <a:endParaRPr lang="en-US"/>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D8939DA0-FAC7-4B50-B4CE-BF0DE70ED712}" type="slidenum">
              <a:rPr lang="en-US" smtClean="0"/>
              <a:t>‹#›</a:t>
            </a:fld>
            <a:endParaRPr lang="en-US"/>
          </a:p>
        </p:txBody>
      </p:sp>
    </p:spTree>
    <p:extLst>
      <p:ext uri="{BB962C8B-B14F-4D97-AF65-F5344CB8AC3E}">
        <p14:creationId xmlns:p14="http://schemas.microsoft.com/office/powerpoint/2010/main" val="486667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66D7863-A9BE-4223-9E55-7F29BDDBB361}" type="datetimeFigureOut">
              <a:rPr lang="en-US" smtClean="0"/>
              <a:t>9/30/2021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939DA0-FAC7-4B50-B4CE-BF0DE70ED712}" type="slidenum">
              <a:rPr lang="en-US" smtClean="0"/>
              <a:t>‹#›</a:t>
            </a:fld>
            <a:endParaRPr lang="en-US"/>
          </a:p>
        </p:txBody>
      </p:sp>
    </p:spTree>
    <p:extLst>
      <p:ext uri="{BB962C8B-B14F-4D97-AF65-F5344CB8AC3E}">
        <p14:creationId xmlns:p14="http://schemas.microsoft.com/office/powerpoint/2010/main" val="1491463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6D7863-A9BE-4223-9E55-7F29BDDBB361}" type="datetimeFigureOut">
              <a:rPr lang="en-US" smtClean="0"/>
              <a:t>9/30/2021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939DA0-FAC7-4B50-B4CE-BF0DE70ED712}" type="slidenum">
              <a:rPr lang="en-US" smtClean="0"/>
              <a:t>‹#›</a:t>
            </a:fld>
            <a:endParaRPr lang="en-US"/>
          </a:p>
        </p:txBody>
      </p:sp>
    </p:spTree>
    <p:extLst>
      <p:ext uri="{BB962C8B-B14F-4D97-AF65-F5344CB8AC3E}">
        <p14:creationId xmlns:p14="http://schemas.microsoft.com/office/powerpoint/2010/main" val="1082030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6D7863-A9BE-4223-9E55-7F29BDDBB361}" type="datetimeFigureOut">
              <a:rPr lang="en-US" smtClean="0"/>
              <a:t>9/30/2021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939DA0-FAC7-4B50-B4CE-BF0DE70ED712}" type="slidenum">
              <a:rPr lang="en-US" smtClean="0"/>
              <a:t>‹#›</a:t>
            </a:fld>
            <a:endParaRPr lang="en-US"/>
          </a:p>
        </p:txBody>
      </p:sp>
    </p:spTree>
    <p:extLst>
      <p:ext uri="{BB962C8B-B14F-4D97-AF65-F5344CB8AC3E}">
        <p14:creationId xmlns:p14="http://schemas.microsoft.com/office/powerpoint/2010/main" val="3037580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466D7863-A9BE-4223-9E55-7F29BDDBB361}" type="datetimeFigureOut">
              <a:rPr lang="en-US" smtClean="0"/>
              <a:t>9/30/2021</a:t>
            </a:fld>
            <a:endParaRPr lang="en-U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U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D8939DA0-FAC7-4B50-B4CE-BF0DE70ED712}" type="slidenum">
              <a:rPr lang="en-US" smtClean="0"/>
              <a:t>‹#›</a:t>
            </a:fld>
            <a:endParaRPr lang="en-US"/>
          </a:p>
        </p:txBody>
      </p:sp>
    </p:spTree>
    <p:extLst>
      <p:ext uri="{BB962C8B-B14F-4D97-AF65-F5344CB8AC3E}">
        <p14:creationId xmlns:p14="http://schemas.microsoft.com/office/powerpoint/2010/main" val="4173734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66D7863-A9BE-4223-9E55-7F29BDDBB361}" type="datetimeFigureOut">
              <a:rPr lang="en-US" smtClean="0"/>
              <a:t>9/30/2021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939DA0-FAC7-4B50-B4CE-BF0DE70ED712}" type="slidenum">
              <a:rPr lang="en-US" smtClean="0"/>
              <a:t>‹#›</a:t>
            </a:fld>
            <a:endParaRPr lang="en-US"/>
          </a:p>
        </p:txBody>
      </p:sp>
    </p:spTree>
    <p:extLst>
      <p:ext uri="{BB962C8B-B14F-4D97-AF65-F5344CB8AC3E}">
        <p14:creationId xmlns:p14="http://schemas.microsoft.com/office/powerpoint/2010/main" val="2855738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6D7863-A9BE-4223-9E55-7F29BDDBB361}" type="datetimeFigureOut">
              <a:rPr lang="en-US" smtClean="0"/>
              <a:t>9/30/2021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939DA0-FAC7-4B50-B4CE-BF0DE70ED712}"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551850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466D7863-A9BE-4223-9E55-7F29BDDBB361}" type="datetimeFigureOut">
              <a:rPr lang="en-US" smtClean="0"/>
              <a:t>9/30/2021</a:t>
            </a:fld>
            <a:endParaRPr lang="en-U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US"/>
          </a:p>
        </p:txBody>
      </p:sp>
      <p:sp>
        <p:nvSpPr>
          <p:cNvPr id="5" name="Slide Number Placeholder 4"/>
          <p:cNvSpPr>
            <a:spLocks noGrp="1"/>
          </p:cNvSpPr>
          <p:nvPr>
            <p:ph type="sldNum" sz="quarter" idx="12"/>
          </p:nvPr>
        </p:nvSpPr>
        <p:spPr/>
        <p:txBody>
          <a:bodyPr/>
          <a:lstStyle/>
          <a:p>
            <a:fld id="{D8939DA0-FAC7-4B50-B4CE-BF0DE70ED712}"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38001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6D7863-A9BE-4223-9E55-7F29BDDBB361}" type="datetimeFigureOut">
              <a:rPr lang="en-US" smtClean="0"/>
              <a:t>9/30/2021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939DA0-FAC7-4B50-B4CE-BF0DE70ED712}" type="slidenum">
              <a:rPr lang="en-US" smtClean="0"/>
              <a:t>‹#›</a:t>
            </a:fld>
            <a:endParaRPr lang="en-US"/>
          </a:p>
        </p:txBody>
      </p:sp>
    </p:spTree>
    <p:extLst>
      <p:ext uri="{BB962C8B-B14F-4D97-AF65-F5344CB8AC3E}">
        <p14:creationId xmlns:p14="http://schemas.microsoft.com/office/powerpoint/2010/main" val="2904720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 name="Date Placeholder 8"/>
          <p:cNvSpPr>
            <a:spLocks noGrp="1"/>
          </p:cNvSpPr>
          <p:nvPr>
            <p:ph type="dt" sz="half" idx="10"/>
          </p:nvPr>
        </p:nvSpPr>
        <p:spPr/>
        <p:txBody>
          <a:bodyPr/>
          <a:lstStyle/>
          <a:p>
            <a:fld id="{466D7863-A9BE-4223-9E55-7F29BDDBB361}" type="datetimeFigureOut">
              <a:rPr lang="en-US" smtClean="0"/>
              <a:t>9/30/2021</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D8939DA0-FAC7-4B50-B4CE-BF0DE70ED712}" type="slidenum">
              <a:rPr lang="en-US" smtClean="0"/>
              <a:t>‹#›</a:t>
            </a:fld>
            <a:endParaRPr lang="en-US"/>
          </a:p>
        </p:txBody>
      </p:sp>
    </p:spTree>
    <p:extLst>
      <p:ext uri="{BB962C8B-B14F-4D97-AF65-F5344CB8AC3E}">
        <p14:creationId xmlns:p14="http://schemas.microsoft.com/office/powerpoint/2010/main" val="3882099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Picture Placeholder 2"/>
          <p:cNvSpPr>
            <a:spLocks noGrp="1"/>
          </p:cNvSpPr>
          <p:nvPr>
            <p:ph type="pic" idx="1"/>
          </p:nvPr>
        </p:nvSpPr>
        <p:spPr>
          <a:xfrm>
            <a:off x="0" y="0"/>
            <a:ext cx="6227805"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ate Placeholder 7"/>
          <p:cNvSpPr>
            <a:spLocks noGrp="1"/>
          </p:cNvSpPr>
          <p:nvPr>
            <p:ph type="dt" sz="half" idx="10"/>
          </p:nvPr>
        </p:nvSpPr>
        <p:spPr/>
        <p:txBody>
          <a:bodyPr/>
          <a:lstStyle/>
          <a:p>
            <a:fld id="{466D7863-A9BE-4223-9E55-7F29BDDBB361}" type="datetimeFigureOut">
              <a:rPr lang="en-US" smtClean="0"/>
              <a:t>9/30/2021</a:t>
            </a:fld>
            <a:endParaRPr lang="en-US"/>
          </a:p>
        </p:txBody>
      </p:sp>
      <p:sp>
        <p:nvSpPr>
          <p:cNvPr id="10" name="Slide Number Placeholder 9"/>
          <p:cNvSpPr>
            <a:spLocks noGrp="1"/>
          </p:cNvSpPr>
          <p:nvPr>
            <p:ph type="sldNum" sz="quarter" idx="12"/>
          </p:nvPr>
        </p:nvSpPr>
        <p:spPr/>
        <p:txBody>
          <a:bodyPr/>
          <a:lstStyle/>
          <a:p>
            <a:fld id="{D8939DA0-FAC7-4B50-B4CE-BF0DE70ED712}" type="slidenum">
              <a:rPr lang="en-US" smtClean="0"/>
              <a:t>‹#›</a:t>
            </a:fld>
            <a:endParaRPr lang="en-US"/>
          </a:p>
        </p:txBody>
      </p:sp>
    </p:spTree>
    <p:extLst>
      <p:ext uri="{BB962C8B-B14F-4D97-AF65-F5344CB8AC3E}">
        <p14:creationId xmlns:p14="http://schemas.microsoft.com/office/powerpoint/2010/main" val="3277744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466D7863-A9BE-4223-9E55-7F29BDDBB361}" type="datetimeFigureOut">
              <a:rPr lang="en-US" smtClean="0"/>
              <a:t>9/30/2021</a:t>
            </a:fld>
            <a:endParaRPr lang="en-US"/>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D8939DA0-FAC7-4B50-B4CE-BF0DE70ED712}" type="slidenum">
              <a:rPr lang="en-US" smtClean="0"/>
              <a:t>‹#›</a:t>
            </a:fld>
            <a:endParaRPr lang="en-US"/>
          </a:p>
        </p:txBody>
      </p:sp>
    </p:spTree>
    <p:extLst>
      <p:ext uri="{BB962C8B-B14F-4D97-AF65-F5344CB8AC3E}">
        <p14:creationId xmlns:p14="http://schemas.microsoft.com/office/powerpoint/2010/main" val="34467699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napavalley.edu/Committees/AS/Documents/Business%20Meeting/2016-2017/MAY16/DE%20standards%20and%20guidance%202%20%281%29.pdf" TargetMode="External"/><Relationship Id="rId2" Type="http://schemas.openxmlformats.org/officeDocument/2006/relationships/hyperlink" Target="https://www.napavalley.edu/Committees/AS/curriculumcommittee/Documents/ChairDeanChecklist.pdf" TargetMode="External"/><Relationship Id="rId1" Type="http://schemas.openxmlformats.org/officeDocument/2006/relationships/slideLayout" Target="../slideLayouts/slideLayout2.xml"/><Relationship Id="rId4" Type="http://schemas.openxmlformats.org/officeDocument/2006/relationships/hyperlink" Target="https://www.napavalley.edu/academics/Catalog/Documents/Checklist%20for%20Faculty%20Authors.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Training for Faculty Reviewers</a:t>
            </a:r>
          </a:p>
        </p:txBody>
      </p:sp>
      <p:sp>
        <p:nvSpPr>
          <p:cNvPr id="3" name="Subtitle 2"/>
          <p:cNvSpPr>
            <a:spLocks noGrp="1"/>
          </p:cNvSpPr>
          <p:nvPr>
            <p:ph type="subTitle" idx="1"/>
          </p:nvPr>
        </p:nvSpPr>
        <p:spPr/>
        <p:txBody>
          <a:bodyPr/>
          <a:lstStyle/>
          <a:p>
            <a:r>
              <a:rPr lang="en-US" dirty="0"/>
              <a:t>2019-2020 AY</a:t>
            </a:r>
          </a:p>
        </p:txBody>
      </p:sp>
    </p:spTree>
    <p:extLst>
      <p:ext uri="{BB962C8B-B14F-4D97-AF65-F5344CB8AC3E}">
        <p14:creationId xmlns:p14="http://schemas.microsoft.com/office/powerpoint/2010/main" val="1781610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7FD50-889C-2C4A-9AE6-F375D494181C}"/>
              </a:ext>
            </a:extLst>
          </p:cNvPr>
          <p:cNvSpPr>
            <a:spLocks noGrp="1"/>
          </p:cNvSpPr>
          <p:nvPr>
            <p:ph type="title"/>
          </p:nvPr>
        </p:nvSpPr>
        <p:spPr/>
        <p:txBody>
          <a:bodyPr/>
          <a:lstStyle/>
          <a:p>
            <a:r>
              <a:rPr lang="en-US" dirty="0"/>
              <a:t>Steps in Local Review Process</a:t>
            </a:r>
          </a:p>
        </p:txBody>
      </p:sp>
      <p:sp>
        <p:nvSpPr>
          <p:cNvPr id="3" name="Content Placeholder 2">
            <a:extLst>
              <a:ext uri="{FF2B5EF4-FFF2-40B4-BE49-F238E27FC236}">
                <a16:creationId xmlns:a16="http://schemas.microsoft.com/office/drawing/2014/main" id="{82929ECC-4CAE-A24D-9786-A18805C06DB7}"/>
              </a:ext>
            </a:extLst>
          </p:cNvPr>
          <p:cNvSpPr>
            <a:spLocks noGrp="1"/>
          </p:cNvSpPr>
          <p:nvPr>
            <p:ph idx="1"/>
          </p:nvPr>
        </p:nvSpPr>
        <p:spPr>
          <a:xfrm>
            <a:off x="228600" y="2121408"/>
            <a:ext cx="8915400" cy="4251960"/>
          </a:xfrm>
        </p:spPr>
        <p:txBody>
          <a:bodyPr/>
          <a:lstStyle/>
          <a:p>
            <a:r>
              <a:rPr lang="en-US" dirty="0"/>
              <a:t>Step 1: Faculty author proposes/modifies course or program</a:t>
            </a:r>
          </a:p>
          <a:p>
            <a:r>
              <a:rPr lang="en-US" dirty="0"/>
              <a:t>Step 2: Division Dean reviews for </a:t>
            </a:r>
            <a:r>
              <a:rPr lang="en-US" dirty="0">
                <a:hlinkClick r:id="rId2"/>
              </a:rPr>
              <a:t>scheduling, feasibility, mission</a:t>
            </a:r>
            <a:endParaRPr lang="en-US" dirty="0"/>
          </a:p>
          <a:p>
            <a:r>
              <a:rPr lang="en-US" dirty="0"/>
              <a:t>Step 3: Articulation Officer reviews for GE and transferability (UC/CSU)</a:t>
            </a:r>
          </a:p>
          <a:p>
            <a:r>
              <a:rPr lang="en-US" dirty="0"/>
              <a:t>Step 4: Curriculum Analyst reviews for completeness (checks codes)</a:t>
            </a:r>
          </a:p>
          <a:p>
            <a:r>
              <a:rPr lang="en-US" dirty="0"/>
              <a:t>Step 5: Faculty Co-Chair reviews proposal and assigns to content review</a:t>
            </a:r>
          </a:p>
          <a:p>
            <a:r>
              <a:rPr lang="en-US" dirty="0"/>
              <a:t>Step 6: DE Reviewer check compliance with </a:t>
            </a:r>
            <a:r>
              <a:rPr lang="en-US" dirty="0">
                <a:hlinkClick r:id="rId3"/>
              </a:rPr>
              <a:t>distance education standards</a:t>
            </a:r>
            <a:endParaRPr lang="en-US" dirty="0"/>
          </a:p>
          <a:p>
            <a:r>
              <a:rPr lang="en-US" dirty="0"/>
              <a:t>Step 7: Faculty Librarian reviews for library resources</a:t>
            </a:r>
          </a:p>
          <a:p>
            <a:r>
              <a:rPr lang="en-US" dirty="0"/>
              <a:t>Step 8: Faculty Reps review for </a:t>
            </a:r>
            <a:r>
              <a:rPr lang="en-US" dirty="0">
                <a:hlinkClick r:id="rId4"/>
              </a:rPr>
              <a:t>integration, clarity, completeness</a:t>
            </a:r>
            <a:endParaRPr lang="en-US" dirty="0"/>
          </a:p>
          <a:p>
            <a:r>
              <a:rPr lang="en-US" dirty="0"/>
              <a:t>Step 9: Curriculum Committee votes on proposal at next meeting</a:t>
            </a:r>
          </a:p>
          <a:p>
            <a:r>
              <a:rPr lang="en-US" dirty="0"/>
              <a:t>Step 10: Implementation (AS, BOT, CCCCO, Catalog)</a:t>
            </a:r>
          </a:p>
        </p:txBody>
      </p:sp>
    </p:spTree>
    <p:extLst>
      <p:ext uri="{BB962C8B-B14F-4D97-AF65-F5344CB8AC3E}">
        <p14:creationId xmlns:p14="http://schemas.microsoft.com/office/powerpoint/2010/main" val="821710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2D4A3-6927-0141-9455-6CAA50AB55CD}"/>
              </a:ext>
            </a:extLst>
          </p:cNvPr>
          <p:cNvSpPr>
            <a:spLocks noGrp="1"/>
          </p:cNvSpPr>
          <p:nvPr>
            <p:ph type="title"/>
          </p:nvPr>
        </p:nvSpPr>
        <p:spPr>
          <a:xfrm>
            <a:off x="685800" y="484632"/>
            <a:ext cx="7772400" cy="353568"/>
          </a:xfrm>
        </p:spPr>
        <p:txBody>
          <a:bodyPr>
            <a:normAutofit fontScale="90000"/>
          </a:bodyPr>
          <a:lstStyle/>
          <a:p>
            <a:r>
              <a:rPr lang="en-US" dirty="0"/>
              <a:t>To Review Courses in </a:t>
            </a:r>
            <a:r>
              <a:rPr lang="en-US" dirty="0" err="1"/>
              <a:t>CurriCUNET</a:t>
            </a:r>
            <a:endParaRPr lang="en-US" dirty="0"/>
          </a:p>
        </p:txBody>
      </p:sp>
      <p:sp>
        <p:nvSpPr>
          <p:cNvPr id="3" name="Content Placeholder 2">
            <a:extLst>
              <a:ext uri="{FF2B5EF4-FFF2-40B4-BE49-F238E27FC236}">
                <a16:creationId xmlns:a16="http://schemas.microsoft.com/office/drawing/2014/main" id="{B621374A-35E1-EC4F-A49A-D2EDA37E7CD1}"/>
              </a:ext>
            </a:extLst>
          </p:cNvPr>
          <p:cNvSpPr>
            <a:spLocks noGrp="1"/>
          </p:cNvSpPr>
          <p:nvPr>
            <p:ph sz="half" idx="1"/>
          </p:nvPr>
        </p:nvSpPr>
        <p:spPr>
          <a:xfrm>
            <a:off x="685800" y="1371600"/>
            <a:ext cx="3657600" cy="4800600"/>
          </a:xfrm>
        </p:spPr>
        <p:txBody>
          <a:bodyPr>
            <a:normAutofit/>
          </a:bodyPr>
          <a:lstStyle/>
          <a:p>
            <a:r>
              <a:rPr lang="en-US" dirty="0"/>
              <a:t>First, select My Approvals.</a:t>
            </a:r>
          </a:p>
          <a:p>
            <a:r>
              <a:rPr lang="en-US" dirty="0"/>
              <a:t>Next, use the dropdown menu to change your role from Course Author to Curriculum Committee Member.  </a:t>
            </a:r>
          </a:p>
          <a:p>
            <a:r>
              <a:rPr lang="en-US" dirty="0"/>
              <a:t>Then, select a course you have been assigned to review.  </a:t>
            </a:r>
          </a:p>
          <a:p>
            <a:pPr lvl="1"/>
            <a:r>
              <a:rPr lang="en-US" dirty="0"/>
              <a:t>WARNING: Curriculum Committee Members are able to see all courses at this level.  Refer to emails from me to know which courses have been assigned to you.</a:t>
            </a:r>
          </a:p>
          <a:p>
            <a:pPr lvl="1"/>
            <a:endParaRPr lang="en-US" dirty="0"/>
          </a:p>
        </p:txBody>
      </p:sp>
      <p:pic>
        <p:nvPicPr>
          <p:cNvPr id="6" name="Content Placeholder 5">
            <a:extLst>
              <a:ext uri="{FF2B5EF4-FFF2-40B4-BE49-F238E27FC236}">
                <a16:creationId xmlns:a16="http://schemas.microsoft.com/office/drawing/2014/main" id="{ACED2BF5-5BA1-1F4D-901B-F234D3E1F17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72000" y="1524000"/>
            <a:ext cx="4343400" cy="2438399"/>
          </a:xfrm>
        </p:spPr>
      </p:pic>
      <p:pic>
        <p:nvPicPr>
          <p:cNvPr id="12" name="Picture 11">
            <a:extLst>
              <a:ext uri="{FF2B5EF4-FFF2-40B4-BE49-F238E27FC236}">
                <a16:creationId xmlns:a16="http://schemas.microsoft.com/office/drawing/2014/main" id="{8A130382-BC8B-5947-B825-26AF25C29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4111752"/>
            <a:ext cx="4648200" cy="1397000"/>
          </a:xfrm>
          <a:prstGeom prst="rect">
            <a:avLst/>
          </a:prstGeom>
        </p:spPr>
      </p:pic>
    </p:spTree>
    <p:extLst>
      <p:ext uri="{BB962C8B-B14F-4D97-AF65-F5344CB8AC3E}">
        <p14:creationId xmlns:p14="http://schemas.microsoft.com/office/powerpoint/2010/main" val="2893372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92133"/>
            <a:ext cx="7886700" cy="548640"/>
          </a:xfrm>
        </p:spPr>
        <p:txBody>
          <a:bodyPr>
            <a:normAutofit fontScale="90000"/>
          </a:bodyPr>
          <a:lstStyle/>
          <a:p>
            <a:r>
              <a:rPr lang="en-US" dirty="0"/>
              <a:t>To Review Modified Courses:</a:t>
            </a:r>
          </a:p>
        </p:txBody>
      </p:sp>
      <p:sp>
        <p:nvSpPr>
          <p:cNvPr id="5" name="Content Placeholder 4"/>
          <p:cNvSpPr>
            <a:spLocks noGrp="1"/>
          </p:cNvSpPr>
          <p:nvPr>
            <p:ph sz="half" idx="1"/>
          </p:nvPr>
        </p:nvSpPr>
        <p:spPr>
          <a:xfrm>
            <a:off x="533400" y="1668914"/>
            <a:ext cx="4724400" cy="4373880"/>
          </a:xfrm>
        </p:spPr>
        <p:txBody>
          <a:bodyPr>
            <a:normAutofit fontScale="25000" lnSpcReduction="20000"/>
          </a:bodyPr>
          <a:lstStyle/>
          <a:p>
            <a:pPr marL="514350" indent="-514350">
              <a:buFont typeface="+mj-lt"/>
              <a:buAutoNum type="arabicPeriod"/>
            </a:pPr>
            <a:r>
              <a:rPr lang="en-US" sz="5600" b="0" dirty="0"/>
              <a:t>Under “Track,” select “My Approvals.”</a:t>
            </a:r>
          </a:p>
          <a:p>
            <a:pPr marL="514350" indent="-514350">
              <a:buFont typeface="+mj-lt"/>
              <a:buAutoNum type="arabicPeriod"/>
            </a:pPr>
            <a:r>
              <a:rPr lang="en-US" sz="5600" b="0" dirty="0"/>
              <a:t>Then select “Curriculum Committee Member” from the dropdown menu.</a:t>
            </a:r>
          </a:p>
          <a:p>
            <a:pPr marL="514350" indent="-514350">
              <a:buFont typeface="+mj-lt"/>
              <a:buAutoNum type="arabicPeriod"/>
            </a:pPr>
            <a:r>
              <a:rPr lang="en-US" sz="5600" b="0" dirty="0"/>
              <a:t>To review a modified course proposal, click on the CC (course comparison report icon).  </a:t>
            </a:r>
          </a:p>
          <a:p>
            <a:pPr marL="514350" indent="-514350">
              <a:buFont typeface="+mj-lt"/>
              <a:buAutoNum type="arabicPeriod"/>
            </a:pPr>
            <a:r>
              <a:rPr lang="en-US" sz="5600" b="0" dirty="0"/>
              <a:t>Review the rationale for the changes.  </a:t>
            </a:r>
          </a:p>
          <a:p>
            <a:pPr marL="514350" indent="-514350">
              <a:buFont typeface="+mj-lt"/>
              <a:buAutoNum type="arabicPeriod"/>
            </a:pPr>
            <a:r>
              <a:rPr lang="en-US" sz="5600" b="0" dirty="0"/>
              <a:t>Look particularly at what’s been highlighted to see the changes.</a:t>
            </a:r>
          </a:p>
          <a:p>
            <a:pPr marL="514350" indent="-514350">
              <a:buFont typeface="+mj-lt"/>
              <a:buAutoNum type="arabicPeriod"/>
            </a:pPr>
            <a:r>
              <a:rPr lang="en-US" sz="5600" b="0" dirty="0"/>
              <a:t>Look also for any missing fields.</a:t>
            </a:r>
          </a:p>
          <a:p>
            <a:pPr marL="514350" indent="-514350">
              <a:buFont typeface="+mj-lt"/>
              <a:buAutoNum type="arabicPeriod"/>
            </a:pPr>
            <a:r>
              <a:rPr lang="en-US" sz="5600" b="0" dirty="0"/>
              <a:t>Check the Catalog/Schedule Description.  Is it clear, written in complete sentences, and does it give a student a clear idea about the course focus and requirements?</a:t>
            </a:r>
          </a:p>
          <a:p>
            <a:pPr marL="514350" indent="-514350">
              <a:buFont typeface="+mj-lt"/>
              <a:buAutoNum type="arabicPeriod"/>
            </a:pPr>
            <a:r>
              <a:rPr lang="en-US" sz="5600" b="0" dirty="0"/>
              <a:t>Check the textbooks.  Was at least one published within the last 5-7 years?</a:t>
            </a:r>
          </a:p>
          <a:p>
            <a:pPr marL="514350" indent="-514350">
              <a:buFont typeface="+mj-lt"/>
              <a:buAutoNum type="arabicPeriod"/>
            </a:pPr>
            <a:r>
              <a:rPr lang="en-US" sz="5600" b="0" dirty="0"/>
              <a:t>Make sure the course outcomes, objectives, and content align.   Also check that the outcomes and objectives are written as verb phrases. </a:t>
            </a:r>
            <a:endParaRPr lang="en-US" sz="5600" dirty="0"/>
          </a:p>
          <a:p>
            <a:endParaRPr lang="en-US"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91200" y="2743200"/>
            <a:ext cx="1704762" cy="1895238"/>
          </a:xfrm>
        </p:spPr>
      </p:pic>
      <p:cxnSp>
        <p:nvCxnSpPr>
          <p:cNvPr id="4" name="Straight Arrow Connector 3">
            <a:extLst>
              <a:ext uri="{FF2B5EF4-FFF2-40B4-BE49-F238E27FC236}">
                <a16:creationId xmlns:a16="http://schemas.microsoft.com/office/drawing/2014/main" id="{FBF86085-B056-2545-8964-1DC8D3D267BE}"/>
              </a:ext>
            </a:extLst>
          </p:cNvPr>
          <p:cNvCxnSpPr>
            <a:cxnSpLocks/>
            <a:endCxn id="7" idx="1"/>
          </p:cNvCxnSpPr>
          <p:nvPr/>
        </p:nvCxnSpPr>
        <p:spPr>
          <a:xfrm>
            <a:off x="4946143" y="2725711"/>
            <a:ext cx="845057" cy="9651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6278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65760"/>
            <a:ext cx="7810500" cy="548640"/>
          </a:xfrm>
        </p:spPr>
        <p:txBody>
          <a:bodyPr>
            <a:normAutofit fontScale="90000"/>
          </a:bodyPr>
          <a:lstStyle/>
          <a:p>
            <a:r>
              <a:rPr lang="en-US" dirty="0"/>
              <a:t>To Review New Courses:</a:t>
            </a:r>
          </a:p>
        </p:txBody>
      </p:sp>
      <p:sp>
        <p:nvSpPr>
          <p:cNvPr id="4" name="Content Placeholder 3"/>
          <p:cNvSpPr>
            <a:spLocks noGrp="1"/>
          </p:cNvSpPr>
          <p:nvPr>
            <p:ph sz="half" idx="1"/>
          </p:nvPr>
        </p:nvSpPr>
        <p:spPr>
          <a:xfrm>
            <a:off x="533400" y="1219200"/>
            <a:ext cx="4419600" cy="4876800"/>
          </a:xfrm>
        </p:spPr>
        <p:txBody>
          <a:bodyPr>
            <a:normAutofit fontScale="55000" lnSpcReduction="20000"/>
          </a:bodyPr>
          <a:lstStyle/>
          <a:p>
            <a:pPr marL="514350" indent="-514350">
              <a:buFont typeface="+mj-lt"/>
              <a:buAutoNum type="arabicPeriod"/>
            </a:pPr>
            <a:r>
              <a:rPr lang="en-US" sz="2900" b="0" dirty="0"/>
              <a:t>Under “Track,” select “My Approvals.”</a:t>
            </a:r>
          </a:p>
          <a:p>
            <a:pPr marL="514350" indent="-514350">
              <a:buFont typeface="+mj-lt"/>
              <a:buAutoNum type="arabicPeriod"/>
            </a:pPr>
            <a:r>
              <a:rPr lang="en-US" sz="2900" b="0" dirty="0"/>
              <a:t>Then select “Curriculum Committee Member” from the dropdown menu.</a:t>
            </a:r>
          </a:p>
          <a:p>
            <a:pPr marL="514350" indent="-514350">
              <a:buFont typeface="+mj-lt"/>
              <a:buAutoNum type="arabicPeriod"/>
            </a:pPr>
            <a:r>
              <a:rPr lang="en-US" sz="2900" b="0" dirty="0"/>
              <a:t>To review a new course proposal, click on the WR (course outline report icon).  </a:t>
            </a:r>
          </a:p>
          <a:p>
            <a:pPr marL="514350" indent="-514350">
              <a:buFont typeface="+mj-lt"/>
              <a:buAutoNum type="arabicPeriod"/>
            </a:pPr>
            <a:r>
              <a:rPr lang="en-US" sz="2900" b="0" dirty="0"/>
              <a:t>Review the outline carefully.</a:t>
            </a:r>
          </a:p>
          <a:p>
            <a:pPr marL="514350" indent="-514350">
              <a:buFont typeface="+mj-lt"/>
              <a:buAutoNum type="arabicPeriod"/>
            </a:pPr>
            <a:r>
              <a:rPr lang="en-US" sz="2900" b="0" dirty="0"/>
              <a:t>Make sure all fields are complete.</a:t>
            </a:r>
          </a:p>
          <a:p>
            <a:pPr marL="514350" indent="-514350">
              <a:buFont typeface="+mj-lt"/>
              <a:buAutoNum type="arabicPeriod"/>
            </a:pPr>
            <a:r>
              <a:rPr lang="en-US" sz="2900" b="0" dirty="0"/>
              <a:t>Check the Catalog/Schedule Description.  Is it clear, written in complete sentences, and does it give a student a clear idea about the course focus and requirements?</a:t>
            </a:r>
          </a:p>
          <a:p>
            <a:pPr marL="514350" indent="-514350">
              <a:buFont typeface="+mj-lt"/>
              <a:buAutoNum type="arabicPeriod"/>
            </a:pPr>
            <a:r>
              <a:rPr lang="en-US" sz="2900" b="0" dirty="0"/>
              <a:t>Do the course outcomes, objectives, and content align?  </a:t>
            </a:r>
          </a:p>
          <a:p>
            <a:pPr marL="514350" indent="-514350">
              <a:buFont typeface="+mj-lt"/>
              <a:buAutoNum type="arabicPeriod"/>
            </a:pPr>
            <a:r>
              <a:rPr lang="en-US" sz="2900" b="0" dirty="0"/>
              <a:t>Do all sections that ask for specific examples provide them?</a:t>
            </a:r>
          </a:p>
          <a:p>
            <a:pPr marL="514350" indent="-514350">
              <a:buFont typeface="+mj-lt"/>
              <a:buAutoNum type="arabicPeriod"/>
            </a:pPr>
            <a:r>
              <a:rPr lang="en-US" sz="2900" b="0" dirty="0"/>
              <a:t>Check the textbooks.  Was at least one published within the last 5-7 years?</a:t>
            </a:r>
          </a:p>
          <a:p>
            <a:endParaRPr lang="en-US"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91200" y="2362200"/>
            <a:ext cx="1701800" cy="1892300"/>
          </a:xfrm>
        </p:spPr>
      </p:pic>
      <p:cxnSp>
        <p:nvCxnSpPr>
          <p:cNvPr id="5" name="Straight Arrow Connector 4">
            <a:extLst>
              <a:ext uri="{FF2B5EF4-FFF2-40B4-BE49-F238E27FC236}">
                <a16:creationId xmlns:a16="http://schemas.microsoft.com/office/drawing/2014/main" id="{CDA59E4E-C762-7244-A3E5-6E3F25C0DD9E}"/>
              </a:ext>
            </a:extLst>
          </p:cNvPr>
          <p:cNvCxnSpPr>
            <a:cxnSpLocks/>
          </p:cNvCxnSpPr>
          <p:nvPr/>
        </p:nvCxnSpPr>
        <p:spPr>
          <a:xfrm>
            <a:off x="4648092" y="2295993"/>
            <a:ext cx="1143108" cy="7520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087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Take Action:</a:t>
            </a:r>
          </a:p>
        </p:txBody>
      </p:sp>
      <p:sp>
        <p:nvSpPr>
          <p:cNvPr id="3" name="Content Placeholder 2"/>
          <p:cNvSpPr>
            <a:spLocks noGrp="1"/>
          </p:cNvSpPr>
          <p:nvPr>
            <p:ph sz="half" idx="1"/>
          </p:nvPr>
        </p:nvSpPr>
        <p:spPr/>
        <p:txBody>
          <a:bodyPr>
            <a:normAutofit/>
          </a:bodyPr>
          <a:lstStyle/>
          <a:p>
            <a:r>
              <a:rPr lang="en-US" b="0" dirty="0"/>
              <a:t>Click on the Action box at the bottom right of the box with the proposal you’re reviewing.</a:t>
            </a:r>
          </a:p>
          <a:p>
            <a:endParaRPr lang="en-US" dirty="0"/>
          </a:p>
          <a:p>
            <a:pPr>
              <a:buAutoNum type="arabicPeriod"/>
            </a:pP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72000" y="1066800"/>
            <a:ext cx="4037393" cy="4733925"/>
          </a:xfrm>
        </p:spPr>
      </p:pic>
      <p:sp>
        <p:nvSpPr>
          <p:cNvPr id="6" name="Left Arrow 5"/>
          <p:cNvSpPr/>
          <p:nvPr/>
        </p:nvSpPr>
        <p:spPr>
          <a:xfrm>
            <a:off x="7631243" y="5029200"/>
            <a:ext cx="6096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0315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How to move the Proposal forward:</a:t>
            </a:r>
          </a:p>
        </p:txBody>
      </p:sp>
      <p:sp>
        <p:nvSpPr>
          <p:cNvPr id="2" name="Content Placeholder 1"/>
          <p:cNvSpPr>
            <a:spLocks noGrp="1"/>
          </p:cNvSpPr>
          <p:nvPr>
            <p:ph sz="half" idx="1"/>
          </p:nvPr>
        </p:nvSpPr>
        <p:spPr/>
        <p:txBody>
          <a:bodyPr>
            <a:normAutofit fontScale="92500" lnSpcReduction="20000"/>
          </a:bodyPr>
          <a:lstStyle/>
          <a:p>
            <a:r>
              <a:rPr lang="en-US" b="0" dirty="0"/>
              <a:t>As a faculty reviewer, you have 2 options to move the proposal on to the next step:</a:t>
            </a:r>
          </a:p>
          <a:p>
            <a:pPr>
              <a:buAutoNum type="arabicPeriod"/>
            </a:pPr>
            <a:r>
              <a:rPr lang="en-US" b="0" dirty="0"/>
              <a:t>Approve the proposal as is by selecting “Reviewed”.</a:t>
            </a:r>
          </a:p>
          <a:p>
            <a:pPr>
              <a:buAutoNum type="arabicPeriod"/>
            </a:pPr>
            <a:r>
              <a:rPr lang="en-US" b="0" dirty="0"/>
              <a:t>Return the proposal to the faculty author (originator) for changes by selecting “Changes requested.”</a:t>
            </a:r>
          </a:p>
          <a:p>
            <a:pPr marL="457200" lvl="3" indent="0">
              <a:buNone/>
            </a:pPr>
            <a:r>
              <a:rPr lang="en-US" sz="2200" b="0" dirty="0"/>
              <a:t>If you request changes, please type them in the Comments box.</a:t>
            </a:r>
          </a:p>
          <a:p>
            <a:pPr marL="0" indent="0"/>
            <a:r>
              <a:rPr lang="en-US" b="0" dirty="0"/>
              <a:t>After you’ve selected the action and put any comments, then click “Save.”</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800600" y="2093976"/>
            <a:ext cx="3200400" cy="2249424"/>
          </a:xfrm>
        </p:spPr>
      </p:pic>
    </p:spTree>
    <p:extLst>
      <p:ext uri="{BB962C8B-B14F-4D97-AF65-F5344CB8AC3E}">
        <p14:creationId xmlns:p14="http://schemas.microsoft.com/office/powerpoint/2010/main" val="28775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4990E6D-54F5-3D4E-8A1C-F864E7CAED09}"/>
              </a:ext>
            </a:extLst>
          </p:cNvPr>
          <p:cNvSpPr>
            <a:spLocks noGrp="1"/>
          </p:cNvSpPr>
          <p:nvPr>
            <p:ph type="title"/>
          </p:nvPr>
        </p:nvSpPr>
        <p:spPr>
          <a:xfrm>
            <a:off x="685800" y="304800"/>
            <a:ext cx="7772400" cy="914400"/>
          </a:xfrm>
        </p:spPr>
        <p:txBody>
          <a:bodyPr>
            <a:normAutofit fontScale="90000"/>
          </a:bodyPr>
          <a:lstStyle/>
          <a:p>
            <a:r>
              <a:rPr lang="en-US" dirty="0"/>
              <a:t>Reminder: The Purpose of Faculty Review Is to Ensure:</a:t>
            </a:r>
          </a:p>
        </p:txBody>
      </p:sp>
      <p:sp>
        <p:nvSpPr>
          <p:cNvPr id="6" name="Content Placeholder 5">
            <a:extLst>
              <a:ext uri="{FF2B5EF4-FFF2-40B4-BE49-F238E27FC236}">
                <a16:creationId xmlns:a16="http://schemas.microsoft.com/office/drawing/2014/main" id="{BCE21269-1015-BD48-8C24-CE077FE32310}"/>
              </a:ext>
            </a:extLst>
          </p:cNvPr>
          <p:cNvSpPr>
            <a:spLocks noGrp="1"/>
          </p:cNvSpPr>
          <p:nvPr>
            <p:ph idx="1"/>
          </p:nvPr>
        </p:nvSpPr>
        <p:spPr>
          <a:xfrm>
            <a:off x="457200" y="1447800"/>
            <a:ext cx="8458200" cy="5181600"/>
          </a:xfrm>
        </p:spPr>
        <p:txBody>
          <a:bodyPr>
            <a:normAutofit fontScale="77500" lnSpcReduction="20000"/>
          </a:bodyPr>
          <a:lstStyle/>
          <a:p>
            <a:pPr>
              <a:buFont typeface="Arial" panose="020B0604020202020204" pitchFamily="34" charset="0"/>
              <a:buChar char="•"/>
            </a:pPr>
            <a:r>
              <a:rPr lang="en-US" b="1" dirty="0"/>
              <a:t>Integration of the COR</a:t>
            </a:r>
          </a:p>
          <a:p>
            <a:pPr>
              <a:buFont typeface="Arial" panose="020B0604020202020204" pitchFamily="34" charset="0"/>
              <a:buChar char="•"/>
            </a:pPr>
            <a:r>
              <a:rPr lang="en-US" b="1" dirty="0"/>
              <a:t>Alignment</a:t>
            </a:r>
            <a:r>
              <a:rPr lang="en-US" dirty="0"/>
              <a:t> of Outcomes, Objectives, and Content</a:t>
            </a:r>
          </a:p>
          <a:p>
            <a:pPr>
              <a:buFont typeface="Arial" panose="020B0604020202020204" pitchFamily="34" charset="0"/>
              <a:buChar char="•"/>
            </a:pPr>
            <a:r>
              <a:rPr lang="en-US" b="1" dirty="0"/>
              <a:t>Clarity</a:t>
            </a:r>
            <a:r>
              <a:rPr lang="en-US" dirty="0"/>
              <a:t> </a:t>
            </a:r>
            <a:r>
              <a:rPr lang="en-US" b="1" dirty="0"/>
              <a:t>of the Catalog Description (for the public): </a:t>
            </a:r>
            <a:r>
              <a:rPr lang="en-US" dirty="0"/>
              <a:t>It should be written in full sentences, should be more than one sentence, should not just restate the course title, and give a clear idea of what the course is and offers students.</a:t>
            </a:r>
          </a:p>
          <a:p>
            <a:pPr>
              <a:buFont typeface="Arial" panose="020B0604020202020204" pitchFamily="34" charset="0"/>
              <a:buChar char="•"/>
            </a:pPr>
            <a:r>
              <a:rPr lang="en-US" b="1" dirty="0"/>
              <a:t>Appropriateness in terms of the type of course</a:t>
            </a:r>
            <a:r>
              <a:rPr lang="en-US" dirty="0"/>
              <a:t>: degree-applicable credit course, nondegree credit course, or noncredit course </a:t>
            </a:r>
          </a:p>
          <a:p>
            <a:pPr>
              <a:buFont typeface="Arial" panose="020B0604020202020204" pitchFamily="34" charset="0"/>
              <a:buChar char="•"/>
            </a:pPr>
            <a:r>
              <a:rPr lang="en-US" b="1" dirty="0"/>
              <a:t>Completeness of the COR</a:t>
            </a:r>
          </a:p>
          <a:p>
            <a:pPr>
              <a:buFont typeface="Arial" panose="020B0604020202020204" pitchFamily="34" charset="0"/>
              <a:buChar char="•"/>
            </a:pPr>
            <a:r>
              <a:rPr lang="en-US" dirty="0"/>
              <a:t>Student Learning </a:t>
            </a:r>
            <a:r>
              <a:rPr lang="en-US" b="1" dirty="0"/>
              <a:t>Outcomes</a:t>
            </a:r>
            <a:r>
              <a:rPr lang="en-US" dirty="0"/>
              <a:t> are correctly presented as a verb phrase, completing the (implied) statement: Upon completion of the course, students will be able to: (For example,), Demonstrate X skills</a:t>
            </a:r>
          </a:p>
          <a:p>
            <a:pPr>
              <a:buFont typeface="Arial" panose="020B0604020202020204" pitchFamily="34" charset="0"/>
              <a:buChar char="•"/>
            </a:pPr>
            <a:r>
              <a:rPr lang="en-US" b="1" dirty="0"/>
              <a:t>Objectives</a:t>
            </a:r>
            <a:r>
              <a:rPr lang="en-US" dirty="0"/>
              <a:t> are also correctly presented as a verb phrase</a:t>
            </a:r>
          </a:p>
          <a:p>
            <a:pPr>
              <a:buFont typeface="Arial" panose="020B0604020202020204" pitchFamily="34" charset="0"/>
              <a:buChar char="•"/>
            </a:pPr>
            <a:r>
              <a:rPr lang="en-US" b="1" dirty="0"/>
              <a:t>Content</a:t>
            </a:r>
            <a:r>
              <a:rPr lang="en-US" dirty="0"/>
              <a:t> serves as a guide, allows for academic freedom, and is appropriate with regard to the number of units assigned and desired articulation (Actual content is the purview of the faculty/department.)</a:t>
            </a:r>
          </a:p>
          <a:p>
            <a:pPr>
              <a:buFont typeface="Arial" panose="020B0604020202020204" pitchFamily="34" charset="0"/>
              <a:buChar char="•"/>
            </a:pPr>
            <a:r>
              <a:rPr lang="en-US" b="1" dirty="0"/>
              <a:t>Methods of Instruction </a:t>
            </a:r>
            <a:r>
              <a:rPr lang="en-US" dirty="0"/>
              <a:t>present at least 2 types</a:t>
            </a:r>
          </a:p>
          <a:p>
            <a:pPr>
              <a:buFont typeface="Arial" panose="020B0604020202020204" pitchFamily="34" charset="0"/>
              <a:buChar char="•"/>
            </a:pPr>
            <a:r>
              <a:rPr lang="en-US" b="1" dirty="0"/>
              <a:t>Methods of Evaluation </a:t>
            </a:r>
            <a:r>
              <a:rPr lang="en-US" dirty="0"/>
              <a:t>present at least 2 types &amp; 2 examples (Title V requires either types or examples, not both)</a:t>
            </a:r>
          </a:p>
          <a:p>
            <a:pPr>
              <a:buFont typeface="Arial" panose="020B0604020202020204" pitchFamily="34" charset="0"/>
              <a:buChar char="•"/>
            </a:pPr>
            <a:r>
              <a:rPr lang="en-US" b="1" dirty="0"/>
              <a:t>Assignments</a:t>
            </a:r>
            <a:r>
              <a:rPr lang="en-US" dirty="0"/>
              <a:t> present at least 2 examples of each type included.</a:t>
            </a:r>
          </a:p>
          <a:p>
            <a:pPr>
              <a:buFont typeface="Arial" panose="020B0604020202020204" pitchFamily="34" charset="0"/>
              <a:buChar char="•"/>
            </a:pPr>
            <a:r>
              <a:rPr lang="en-US" b="1" dirty="0"/>
              <a:t>Textbooks</a:t>
            </a:r>
            <a:r>
              <a:rPr lang="en-US" dirty="0"/>
              <a:t> are identified with at least 1 textbook published within the </a:t>
            </a:r>
            <a:r>
              <a:rPr lang="en-US"/>
              <a:t>past 5-7 </a:t>
            </a:r>
            <a:r>
              <a:rPr lang="en-US" dirty="0"/>
              <a:t>years.</a:t>
            </a:r>
          </a:p>
          <a:p>
            <a:endParaRPr lang="en-US" dirty="0"/>
          </a:p>
          <a:p>
            <a:endParaRPr lang="en-US" dirty="0"/>
          </a:p>
        </p:txBody>
      </p:sp>
    </p:spTree>
    <p:extLst>
      <p:ext uri="{BB962C8B-B14F-4D97-AF65-F5344CB8AC3E}">
        <p14:creationId xmlns:p14="http://schemas.microsoft.com/office/powerpoint/2010/main" val="1870126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484632"/>
            <a:ext cx="7772400" cy="886968"/>
          </a:xfrm>
        </p:spPr>
        <p:txBody>
          <a:bodyPr/>
          <a:lstStyle/>
          <a:p>
            <a:r>
              <a:rPr lang="en-US" dirty="0"/>
              <a:t>Final Thoughts:</a:t>
            </a:r>
          </a:p>
        </p:txBody>
      </p:sp>
      <p:sp>
        <p:nvSpPr>
          <p:cNvPr id="6" name="Content Placeholder 5"/>
          <p:cNvSpPr>
            <a:spLocks noGrp="1"/>
          </p:cNvSpPr>
          <p:nvPr>
            <p:ph idx="1"/>
          </p:nvPr>
        </p:nvSpPr>
        <p:spPr>
          <a:xfrm>
            <a:off x="685800" y="1371600"/>
            <a:ext cx="7772400" cy="4953000"/>
          </a:xfrm>
        </p:spPr>
        <p:txBody>
          <a:bodyPr>
            <a:normAutofit/>
          </a:bodyPr>
          <a:lstStyle/>
          <a:p>
            <a:r>
              <a:rPr lang="en-US" b="0" dirty="0"/>
              <a:t>While you may point out and offer suggestions for correcting grammar errors the author made, you should not feel obligated to do so </a:t>
            </a:r>
            <a:r>
              <a:rPr lang="en-US" dirty="0"/>
              <a:t>with the exception of the Catalog Description</a:t>
            </a:r>
            <a:r>
              <a:rPr lang="en-US" b="0" dirty="0"/>
              <a:t> and the phrasing of the outcomes and objectives as verb phrases</a:t>
            </a:r>
            <a:r>
              <a:rPr lang="en-US" dirty="0"/>
              <a:t>. </a:t>
            </a:r>
          </a:p>
          <a:p>
            <a:r>
              <a:rPr lang="en-US" b="0" dirty="0"/>
              <a:t>If the proposal is particularly riddled with errors, it’s enough to return it to the author with a note suggesting it needs to be proofread.</a:t>
            </a:r>
          </a:p>
          <a:p>
            <a:r>
              <a:rPr lang="en-US" b="0" dirty="0"/>
              <a:t>Please be respectful, thoughtful, and generous.  The faculty reviewer’s role is to help the faculty author submit the best possible proposal by offering suggestions, which the author (in consultation with his or her department, department coordinator, faculty chair, and/or division dean) must review but may decide are not appropriate.  </a:t>
            </a:r>
          </a:p>
          <a:p>
            <a:r>
              <a:rPr lang="en-US" b="0" dirty="0"/>
              <a:t>It’s the curriculum committee’s role to ensure standards are met, and the reviewer’s role is to help the author succeed in meeting those standards.</a:t>
            </a:r>
          </a:p>
        </p:txBody>
      </p:sp>
    </p:spTree>
    <p:extLst>
      <p:ext uri="{BB962C8B-B14F-4D97-AF65-F5344CB8AC3E}">
        <p14:creationId xmlns:p14="http://schemas.microsoft.com/office/powerpoint/2010/main" val="15686946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CA9C14A2395F45B414DC593B54CD2C" ma:contentTypeVersion="1" ma:contentTypeDescription="Create a new document." ma:contentTypeScope="" ma:versionID="001e2608bc086662f83096616103238a">
  <xsd:schema xmlns:xsd="http://www.w3.org/2001/XMLSchema" xmlns:xs="http://www.w3.org/2001/XMLSchema" xmlns:p="http://schemas.microsoft.com/office/2006/metadata/properties" xmlns:ns1="http://schemas.microsoft.com/sharepoint/v3" targetNamespace="http://schemas.microsoft.com/office/2006/metadata/properties" ma:root="true" ma:fieldsID="ef2aa9ed40e72a78c3822fc753b43e8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89209E-AE42-41DC-8155-165870C9FE46}"/>
</file>

<file path=customXml/itemProps2.xml><?xml version="1.0" encoding="utf-8"?>
<ds:datastoreItem xmlns:ds="http://schemas.openxmlformats.org/officeDocument/2006/customXml" ds:itemID="{C0D7F2C3-E11C-403F-81DE-1B3006CC4F0E}">
  <ds:schemaRefs>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http://purl.org/dc/elements/1.1/"/>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B856912B-6BEB-4E85-89EB-74027A5B5A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{0209B1E2-4403-ED4E-ADEF-33771B923DF9}tf10001070</Template>
  <TotalTime>5814</TotalTime>
  <Words>951</Words>
  <Application>Microsoft Office PowerPoint</Application>
  <PresentationFormat>On-screen Show (4:3)</PresentationFormat>
  <Paragraphs>64</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Rockwell</vt:lpstr>
      <vt:lpstr>Rockwell Condensed</vt:lpstr>
      <vt:lpstr>Rockwell Extra Bold</vt:lpstr>
      <vt:lpstr>Wingdings</vt:lpstr>
      <vt:lpstr>Wood Type</vt:lpstr>
      <vt:lpstr>Training for Faculty Reviewers</vt:lpstr>
      <vt:lpstr>Steps in Local Review Process</vt:lpstr>
      <vt:lpstr>To Review Courses in CurriCUNET</vt:lpstr>
      <vt:lpstr>To Review Modified Courses:</vt:lpstr>
      <vt:lpstr>To Review New Courses:</vt:lpstr>
      <vt:lpstr>Take Action:</vt:lpstr>
      <vt:lpstr>How to move the Proposal forward:</vt:lpstr>
      <vt:lpstr>Reminder: The Purpose of Faculty Review Is to Ensure:</vt:lpstr>
      <vt:lpstr>Final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for Faculty Reviewers</dc:title>
  <dc:creator>Lisa Yanover</dc:creator>
  <cp:lastModifiedBy>Katherine Rhyno</cp:lastModifiedBy>
  <cp:revision>14</cp:revision>
  <dcterms:created xsi:type="dcterms:W3CDTF">2018-09-27T22:49:13Z</dcterms:created>
  <dcterms:modified xsi:type="dcterms:W3CDTF">2021-09-30T19:22:38Z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0x010100F6CA9C14A2395F45B414DC593B54CD2C</vt:lpwstr>
  </property>
</Properties>
</file>