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8" r:id="rId3"/>
    <p:sldId id="257" r:id="rId4"/>
    <p:sldId id="266" r:id="rId5"/>
    <p:sldId id="270" r:id="rId6"/>
    <p:sldId id="258" r:id="rId7"/>
    <p:sldId id="259" r:id="rId8"/>
    <p:sldId id="267" r:id="rId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pening" id="{6DAE714C-06FD-4E41-913E-B2C431214F8F}">
          <p14:sldIdLst>
            <p14:sldId id="256"/>
            <p14:sldId id="268"/>
            <p14:sldId id="257"/>
            <p14:sldId id="266"/>
            <p14:sldId id="270"/>
            <p14:sldId id="258"/>
            <p14:sldId id="259"/>
            <p14:sldId id="26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acey Howard" initials="SH" lastIdx="1" clrIdx="0">
    <p:extLst>
      <p:ext uri="{19B8F6BF-5375-455C-9EA6-DF929625EA0E}">
        <p15:presenceInfo xmlns:p15="http://schemas.microsoft.com/office/powerpoint/2012/main" userId="54cf1c2211054a5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938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9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2" d="100"/>
          <a:sy n="72" d="100"/>
        </p:scale>
        <p:origin x="1529" y="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5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FEBA05-9639-4B92-BFDF-E98743D0FAE4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551"/>
            <a:ext cx="3037840" cy="465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30551"/>
            <a:ext cx="3037840" cy="465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298B20-FBF7-4745-B0E5-9908FCF8E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036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E37FFB-70E4-4DC6-A1C1-89250DB15B87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D177E3-5931-4E98-AE16-C011A5A30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80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/>
              <a:t>Make this interactive.  </a:t>
            </a:r>
          </a:p>
          <a:p>
            <a:endParaRPr lang="en-US" sz="1600" dirty="0"/>
          </a:p>
          <a:p>
            <a:r>
              <a:rPr lang="en-US" sz="1600" dirty="0"/>
              <a:t>The Historian: The Articulation Officer serves as a permanent member. This position has a learning curve and if you get someone on your committee who has served for a number of years, that person in effect, becomes a “historian” for committee members. (Curriculum Analyst same thing).</a:t>
            </a:r>
          </a:p>
          <a:p>
            <a:endParaRPr lang="en-US" sz="1600" dirty="0"/>
          </a:p>
          <a:p>
            <a:r>
              <a:rPr lang="en-US" sz="1600" dirty="0"/>
              <a:t>Quick Fact about CCC AOs:  85% of Articulation Officers “AOs” are Counseling Faculty. This year, both the AO and TC Coordinator are serving concurrently.</a:t>
            </a:r>
          </a:p>
          <a:p>
            <a:endParaRPr lang="en-US" sz="1600" dirty="0"/>
          </a:p>
          <a:p>
            <a:r>
              <a:rPr lang="en-US" sz="1600" b="1" dirty="0"/>
              <a:t>What are some ways your AO can help support their faculty? </a:t>
            </a:r>
            <a:r>
              <a:rPr lang="en-US" sz="1600" dirty="0"/>
              <a:t>(Wait for answer from audience)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177E3-5931-4E98-AE16-C011A5A30A6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998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“I don’t have time to figure out what was just said”, we may think. “I have papers to grade and office hours to hold. I am an expert in my field and our articulation officer in an expert in his.” (An effort to understand articulation language and processes can yield substantial benefits. A few definitions and explanations can save time, empower the use of at-your-fingertips articulation tools for program review, course and programs approvals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Articulation is complex. From acronyms to “the process” of external submissions and deadlines – remember that your AO is available to help!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177E3-5931-4E98-AE16-C011A5A30A6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353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b="1" dirty="0" smtClean="0"/>
              <a:t>AACRAO</a:t>
            </a:r>
            <a:r>
              <a:rPr lang="en-US" sz="1400" dirty="0" smtClean="0"/>
              <a:t> stands for American Association of Collegiate Registrars and Admissions Officers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177E3-5931-4E98-AE16-C011A5A30A6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3831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177E3-5931-4E98-AE16-C011A5A30A6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157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177E3-5931-4E98-AE16-C011A5A30A6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6836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177E3-5931-4E98-AE16-C011A5A30A6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3959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177E3-5931-4E98-AE16-C011A5A30A6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127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ssist.org/" TargetMode="External"/><Relationship Id="rId3" Type="http://schemas.openxmlformats.org/officeDocument/2006/relationships/hyperlink" Target="https://www.calstate.edu/EO/EO-167.pdf" TargetMode="External"/><Relationship Id="rId7" Type="http://schemas.openxmlformats.org/officeDocument/2006/relationships/hyperlink" Target="https://govt.westlaw.com/calregs/Browse/Home/California/CaliforniaCodeofRegulations?guid=IA71CD5F0D48411DEBC02831C6D6C108E&amp;originationContext=documenttoc&amp;transitionType=Default&amp;contextData=(sc.Default)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alstate.edu/EO/EO-1100-rev-8-23-17.html" TargetMode="External"/><Relationship Id="rId5" Type="http://schemas.openxmlformats.org/officeDocument/2006/relationships/hyperlink" Target="http://icas-ca.org/standards-policies-and-procedures-manual" TargetMode="External"/><Relationship Id="rId10" Type="http://schemas.openxmlformats.org/officeDocument/2006/relationships/hyperlink" Target="https://www.cccco.edu/About-Us/Chancellors-Office/Divisions/Educational-Services-and-Support/What-we-do/Curriculum-and-Instruction-Unit/Templates-For-Approved-Transfer-Model-Curriculum" TargetMode="External"/><Relationship Id="rId4" Type="http://schemas.openxmlformats.org/officeDocument/2006/relationships/hyperlink" Target="https://www.ucop.edu/transfer-articulation/transferable-course-agreements/tca-policy/index.html" TargetMode="External"/><Relationship Id="rId9" Type="http://schemas.openxmlformats.org/officeDocument/2006/relationships/hyperlink" Target="https://www.c-id.net/page/1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ASSIST.org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>
            <a:extLst>
              <a:ext uri="{FF2B5EF4-FFF2-40B4-BE49-F238E27FC236}">
                <a16:creationId xmlns:a16="http://schemas.microsoft.com/office/drawing/2014/main" id="{8BB69743-CFE1-4061-88FC-A183244B1B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58385" y="2034181"/>
            <a:ext cx="8915399" cy="1939306"/>
          </a:xfrm>
        </p:spPr>
        <p:txBody>
          <a:bodyPr>
            <a:normAutofit fontScale="90000"/>
          </a:bodyPr>
          <a:lstStyle/>
          <a:p>
            <a:r>
              <a:rPr lang="en-US" sz="4800" b="1" dirty="0">
                <a:latin typeface="Calibri"/>
                <a:cs typeface="Calibri"/>
              </a:rPr>
              <a:t>Partners in Curriculum</a:t>
            </a:r>
            <a:r>
              <a:rPr lang="en-US" sz="4800" dirty="0">
                <a:latin typeface="Calibri"/>
                <a:cs typeface="Calibri"/>
              </a:rPr>
              <a:t> </a:t>
            </a:r>
            <a:r>
              <a:rPr lang="en-US" sz="4800" b="1" dirty="0">
                <a:latin typeface="Calibri"/>
                <a:cs typeface="Calibri"/>
              </a:rPr>
              <a:t>Development: Discipline Faculty &amp; The AO   </a:t>
            </a:r>
            <a:endParaRPr lang="en-US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C3D7CA-2F69-492E-AFF1-9A4224037F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11133" y="4548779"/>
            <a:ext cx="8915399" cy="1444127"/>
          </a:xfrm>
        </p:spPr>
        <p:txBody>
          <a:bodyPr>
            <a:noAutofit/>
          </a:bodyPr>
          <a:lstStyle/>
          <a:p>
            <a:r>
              <a:rPr lang="en-US" sz="3600" b="1" dirty="0"/>
              <a:t>Stacey Howard, NVC Articulation Officer/Counseling Faculty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7646A7C-3D29-4B2D-B615-5ADD59E5D1A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9841"/>
          <a:stretch/>
        </p:blipFill>
        <p:spPr>
          <a:xfrm>
            <a:off x="3050721" y="1"/>
            <a:ext cx="6090558" cy="1788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629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156F5-CEEC-4CF6-96C8-B1A988A0F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7326" y="892065"/>
            <a:ext cx="8158930" cy="13358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600" kern="800" dirty="0"/>
              <a:t>We have articulation experts among us. They speak in a code that leaves us bewildered but certain that all is well.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862302-B33D-46A0-B280-E31CDB06A9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46236" y="2350689"/>
            <a:ext cx="7536554" cy="675489"/>
          </a:xfrm>
        </p:spPr>
        <p:txBody>
          <a:bodyPr/>
          <a:lstStyle/>
          <a:p>
            <a:r>
              <a:rPr lang="en-US" dirty="0"/>
              <a:t>David Morse – LBCC English Faculty  (Former member of ASCCC Exec, Transfer and Articulation Subcommittee )</a:t>
            </a:r>
          </a:p>
        </p:txBody>
      </p:sp>
      <p:sp>
        <p:nvSpPr>
          <p:cNvPr id="6" name="Rounded Rectangle 11">
            <a:extLst>
              <a:ext uri="{FF2B5EF4-FFF2-40B4-BE49-F238E27FC236}">
                <a16:creationId xmlns:a16="http://schemas.microsoft.com/office/drawing/2014/main" id="{E589D766-2CA6-4277-981F-64296BC9FFD9}"/>
              </a:ext>
            </a:extLst>
          </p:cNvPr>
          <p:cNvSpPr/>
          <p:nvPr/>
        </p:nvSpPr>
        <p:spPr>
          <a:xfrm rot="20424221">
            <a:off x="3196765" y="5080962"/>
            <a:ext cx="719157" cy="514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C-ID</a:t>
            </a:r>
          </a:p>
        </p:txBody>
      </p:sp>
      <p:sp>
        <p:nvSpPr>
          <p:cNvPr id="7" name="Rounded Rectangle 19">
            <a:extLst>
              <a:ext uri="{FF2B5EF4-FFF2-40B4-BE49-F238E27FC236}">
                <a16:creationId xmlns:a16="http://schemas.microsoft.com/office/drawing/2014/main" id="{090784B0-DA15-404E-9549-09DEEB85EA2A}"/>
              </a:ext>
            </a:extLst>
          </p:cNvPr>
          <p:cNvSpPr/>
          <p:nvPr/>
        </p:nvSpPr>
        <p:spPr>
          <a:xfrm rot="556745">
            <a:off x="575310" y="5441376"/>
            <a:ext cx="1069423" cy="468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BCT</a:t>
            </a:r>
          </a:p>
        </p:txBody>
      </p:sp>
      <p:sp>
        <p:nvSpPr>
          <p:cNvPr id="8" name="Rounded Rectangle 32">
            <a:extLst>
              <a:ext uri="{FF2B5EF4-FFF2-40B4-BE49-F238E27FC236}">
                <a16:creationId xmlns:a16="http://schemas.microsoft.com/office/drawing/2014/main" id="{5B298DD6-3556-4068-A3E1-39CE1A17DB6B}"/>
              </a:ext>
            </a:extLst>
          </p:cNvPr>
          <p:cNvSpPr/>
          <p:nvPr/>
        </p:nvSpPr>
        <p:spPr>
          <a:xfrm>
            <a:off x="4043084" y="6146100"/>
            <a:ext cx="910718" cy="394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UCOP</a:t>
            </a:r>
          </a:p>
        </p:txBody>
      </p:sp>
      <p:sp>
        <p:nvSpPr>
          <p:cNvPr id="9" name="Rounded Rectangle 13">
            <a:extLst>
              <a:ext uri="{FF2B5EF4-FFF2-40B4-BE49-F238E27FC236}">
                <a16:creationId xmlns:a16="http://schemas.microsoft.com/office/drawing/2014/main" id="{462B5B25-5A4A-4502-8CF6-B12F960C3922}"/>
              </a:ext>
            </a:extLst>
          </p:cNvPr>
          <p:cNvSpPr/>
          <p:nvPr/>
        </p:nvSpPr>
        <p:spPr>
          <a:xfrm rot="276571">
            <a:off x="4073981" y="5397185"/>
            <a:ext cx="913674" cy="5571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ADT</a:t>
            </a:r>
          </a:p>
        </p:txBody>
      </p:sp>
      <p:sp>
        <p:nvSpPr>
          <p:cNvPr id="10" name="Rounded Rectangle 27">
            <a:extLst>
              <a:ext uri="{FF2B5EF4-FFF2-40B4-BE49-F238E27FC236}">
                <a16:creationId xmlns:a16="http://schemas.microsoft.com/office/drawing/2014/main" id="{6C2826B9-3755-4CCF-B083-E6AD23797B56}"/>
              </a:ext>
            </a:extLst>
          </p:cNvPr>
          <p:cNvSpPr/>
          <p:nvPr/>
        </p:nvSpPr>
        <p:spPr>
          <a:xfrm rot="21232211">
            <a:off x="8137836" y="4781933"/>
            <a:ext cx="864254" cy="5194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Title 5</a:t>
            </a:r>
          </a:p>
        </p:txBody>
      </p:sp>
      <p:sp>
        <p:nvSpPr>
          <p:cNvPr id="11" name="Rounded Rectangle 26">
            <a:extLst>
              <a:ext uri="{FF2B5EF4-FFF2-40B4-BE49-F238E27FC236}">
                <a16:creationId xmlns:a16="http://schemas.microsoft.com/office/drawing/2014/main" id="{F60E76B0-9CAE-4A1F-9B3C-A7575E0760A0}"/>
              </a:ext>
            </a:extLst>
          </p:cNvPr>
          <p:cNvSpPr/>
          <p:nvPr/>
        </p:nvSpPr>
        <p:spPr>
          <a:xfrm rot="20262501">
            <a:off x="6568151" y="5031677"/>
            <a:ext cx="1515469" cy="3777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Reciprocity</a:t>
            </a:r>
          </a:p>
        </p:txBody>
      </p:sp>
      <p:sp>
        <p:nvSpPr>
          <p:cNvPr id="12" name="Rounded Rectangle 17">
            <a:extLst>
              <a:ext uri="{FF2B5EF4-FFF2-40B4-BE49-F238E27FC236}">
                <a16:creationId xmlns:a16="http://schemas.microsoft.com/office/drawing/2014/main" id="{DBE35EAC-B8CE-4088-B83B-11986973C637}"/>
              </a:ext>
            </a:extLst>
          </p:cNvPr>
          <p:cNvSpPr/>
          <p:nvPr/>
        </p:nvSpPr>
        <p:spPr>
          <a:xfrm rot="1249757">
            <a:off x="3831434" y="3714139"/>
            <a:ext cx="1517386" cy="6288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51% Articulation</a:t>
            </a:r>
          </a:p>
        </p:txBody>
      </p:sp>
      <p:sp>
        <p:nvSpPr>
          <p:cNvPr id="13" name="Rounded Rectangle 30">
            <a:extLst>
              <a:ext uri="{FF2B5EF4-FFF2-40B4-BE49-F238E27FC236}">
                <a16:creationId xmlns:a16="http://schemas.microsoft.com/office/drawing/2014/main" id="{95721BC2-4334-49C3-9DF1-1E15305EEECC}"/>
              </a:ext>
            </a:extLst>
          </p:cNvPr>
          <p:cNvSpPr/>
          <p:nvPr/>
        </p:nvSpPr>
        <p:spPr>
          <a:xfrm rot="276571">
            <a:off x="8742222" y="5446681"/>
            <a:ext cx="857875" cy="4720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</a:t>
            </a:r>
          </a:p>
        </p:txBody>
      </p:sp>
      <p:sp>
        <p:nvSpPr>
          <p:cNvPr id="14" name="Rounded Rectangle 33">
            <a:extLst>
              <a:ext uri="{FF2B5EF4-FFF2-40B4-BE49-F238E27FC236}">
                <a16:creationId xmlns:a16="http://schemas.microsoft.com/office/drawing/2014/main" id="{32C276D5-74DF-49F1-A622-5126504C7D0B}"/>
              </a:ext>
            </a:extLst>
          </p:cNvPr>
          <p:cNvSpPr/>
          <p:nvPr/>
        </p:nvSpPr>
        <p:spPr>
          <a:xfrm rot="21403522">
            <a:off x="5208349" y="5971821"/>
            <a:ext cx="1593629" cy="6759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ASSIST “Next Gen”</a:t>
            </a:r>
          </a:p>
        </p:txBody>
      </p:sp>
      <p:sp>
        <p:nvSpPr>
          <p:cNvPr id="15" name="Rounded Rectangle 30">
            <a:extLst>
              <a:ext uri="{FF2B5EF4-FFF2-40B4-BE49-F238E27FC236}">
                <a16:creationId xmlns:a16="http://schemas.microsoft.com/office/drawing/2014/main" id="{AA0BBB9B-F5FC-46C5-9234-32D6DA78B46F}"/>
              </a:ext>
            </a:extLst>
          </p:cNvPr>
          <p:cNvSpPr/>
          <p:nvPr/>
        </p:nvSpPr>
        <p:spPr>
          <a:xfrm rot="276571">
            <a:off x="9115336" y="4722016"/>
            <a:ext cx="902696" cy="669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IB</a:t>
            </a:r>
          </a:p>
        </p:txBody>
      </p:sp>
      <p:sp>
        <p:nvSpPr>
          <p:cNvPr id="16" name="Rounded Rectangle 34">
            <a:extLst>
              <a:ext uri="{FF2B5EF4-FFF2-40B4-BE49-F238E27FC236}">
                <a16:creationId xmlns:a16="http://schemas.microsoft.com/office/drawing/2014/main" id="{AA8FEF10-A63E-4D56-8DC5-FF9B836D90F2}"/>
              </a:ext>
            </a:extLst>
          </p:cNvPr>
          <p:cNvSpPr/>
          <p:nvPr/>
        </p:nvSpPr>
        <p:spPr>
          <a:xfrm rot="271806">
            <a:off x="9275975" y="3969300"/>
            <a:ext cx="1096815" cy="6149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Local GE</a:t>
            </a:r>
          </a:p>
        </p:txBody>
      </p:sp>
      <p:sp>
        <p:nvSpPr>
          <p:cNvPr id="17" name="Rounded Rectangle 29">
            <a:extLst>
              <a:ext uri="{FF2B5EF4-FFF2-40B4-BE49-F238E27FC236}">
                <a16:creationId xmlns:a16="http://schemas.microsoft.com/office/drawing/2014/main" id="{6FFF48BF-C247-43CF-94F0-95FB7E7CD45E}"/>
              </a:ext>
            </a:extLst>
          </p:cNvPr>
          <p:cNvSpPr/>
          <p:nvPr/>
        </p:nvSpPr>
        <p:spPr>
          <a:xfrm rot="21382181">
            <a:off x="8745935" y="6009158"/>
            <a:ext cx="1235294" cy="5702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IGETC</a:t>
            </a:r>
          </a:p>
        </p:txBody>
      </p:sp>
      <p:sp>
        <p:nvSpPr>
          <p:cNvPr id="18" name="Rounded Rectangle 20">
            <a:extLst>
              <a:ext uri="{FF2B5EF4-FFF2-40B4-BE49-F238E27FC236}">
                <a16:creationId xmlns:a16="http://schemas.microsoft.com/office/drawing/2014/main" id="{040BC9C9-1E59-4F89-BAD6-4C02BB9481A2}"/>
              </a:ext>
            </a:extLst>
          </p:cNvPr>
          <p:cNvSpPr/>
          <p:nvPr/>
        </p:nvSpPr>
        <p:spPr>
          <a:xfrm rot="9220071" flipV="1">
            <a:off x="1570473" y="6120929"/>
            <a:ext cx="1090499" cy="5153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AAM</a:t>
            </a:r>
          </a:p>
        </p:txBody>
      </p:sp>
      <p:sp>
        <p:nvSpPr>
          <p:cNvPr id="19" name="Rounded Rectangle 14">
            <a:extLst>
              <a:ext uri="{FF2B5EF4-FFF2-40B4-BE49-F238E27FC236}">
                <a16:creationId xmlns:a16="http://schemas.microsoft.com/office/drawing/2014/main" id="{73396C46-0139-49E0-8D1E-F41D0AC22AB4}"/>
              </a:ext>
            </a:extLst>
          </p:cNvPr>
          <p:cNvSpPr/>
          <p:nvPr/>
        </p:nvSpPr>
        <p:spPr>
          <a:xfrm rot="280811">
            <a:off x="2694335" y="4446977"/>
            <a:ext cx="805982" cy="5121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AA-T</a:t>
            </a:r>
          </a:p>
        </p:txBody>
      </p:sp>
      <p:sp>
        <p:nvSpPr>
          <p:cNvPr id="20" name="Rounded Rectangle 31">
            <a:extLst>
              <a:ext uri="{FF2B5EF4-FFF2-40B4-BE49-F238E27FC236}">
                <a16:creationId xmlns:a16="http://schemas.microsoft.com/office/drawing/2014/main" id="{83399C23-E2EB-4400-B8A4-A28F6FE5F3CF}"/>
              </a:ext>
            </a:extLst>
          </p:cNvPr>
          <p:cNvSpPr/>
          <p:nvPr/>
        </p:nvSpPr>
        <p:spPr>
          <a:xfrm>
            <a:off x="97677" y="6223883"/>
            <a:ext cx="1033728" cy="549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UCTCA</a:t>
            </a:r>
          </a:p>
        </p:txBody>
      </p:sp>
      <p:sp>
        <p:nvSpPr>
          <p:cNvPr id="21" name="Rounded Rectangle 31">
            <a:extLst>
              <a:ext uri="{FF2B5EF4-FFF2-40B4-BE49-F238E27FC236}">
                <a16:creationId xmlns:a16="http://schemas.microsoft.com/office/drawing/2014/main" id="{DB13719E-DF2F-4263-8A2C-2A18632A555B}"/>
              </a:ext>
            </a:extLst>
          </p:cNvPr>
          <p:cNvSpPr/>
          <p:nvPr/>
        </p:nvSpPr>
        <p:spPr>
          <a:xfrm>
            <a:off x="939461" y="3886640"/>
            <a:ext cx="1649308" cy="5905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Exec </a:t>
            </a:r>
            <a:r>
              <a:rPr lang="en-US" dirty="0" smtClean="0"/>
              <a:t>Order “EO”</a:t>
            </a:r>
            <a:endParaRPr lang="en-US" dirty="0"/>
          </a:p>
        </p:txBody>
      </p:sp>
      <p:sp>
        <p:nvSpPr>
          <p:cNvPr id="22" name="Rounded Rectangle 8">
            <a:extLst>
              <a:ext uri="{FF2B5EF4-FFF2-40B4-BE49-F238E27FC236}">
                <a16:creationId xmlns:a16="http://schemas.microsoft.com/office/drawing/2014/main" id="{FCC6429A-74CD-43D5-973F-E4F0F170BC0F}"/>
              </a:ext>
            </a:extLst>
          </p:cNvPr>
          <p:cNvSpPr/>
          <p:nvPr/>
        </p:nvSpPr>
        <p:spPr>
          <a:xfrm rot="20708673">
            <a:off x="10607879" y="4067223"/>
            <a:ext cx="1226813" cy="8310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Catalog rights</a:t>
            </a:r>
          </a:p>
        </p:txBody>
      </p:sp>
      <p:sp>
        <p:nvSpPr>
          <p:cNvPr id="23" name="Rounded Rectangle 15">
            <a:extLst>
              <a:ext uri="{FF2B5EF4-FFF2-40B4-BE49-F238E27FC236}">
                <a16:creationId xmlns:a16="http://schemas.microsoft.com/office/drawing/2014/main" id="{773D4719-E6C1-4F80-AD6A-E9EB6E925E27}"/>
              </a:ext>
            </a:extLst>
          </p:cNvPr>
          <p:cNvSpPr/>
          <p:nvPr/>
        </p:nvSpPr>
        <p:spPr>
          <a:xfrm rot="1060291">
            <a:off x="8356819" y="4207882"/>
            <a:ext cx="687491" cy="351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AS-T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1A28BCD6-6BAB-4F38-B70D-2FAACDEB3C54}"/>
              </a:ext>
            </a:extLst>
          </p:cNvPr>
          <p:cNvSpPr/>
          <p:nvPr/>
        </p:nvSpPr>
        <p:spPr>
          <a:xfrm>
            <a:off x="6362677" y="3576404"/>
            <a:ext cx="1432718" cy="3102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Pass </a:t>
            </a:r>
            <a:r>
              <a:rPr lang="en-US" dirty="0"/>
              <a:t>Along</a:t>
            </a:r>
          </a:p>
        </p:txBody>
      </p:sp>
      <p:sp>
        <p:nvSpPr>
          <p:cNvPr id="25" name="Rounded Rectangle 22">
            <a:extLst>
              <a:ext uri="{FF2B5EF4-FFF2-40B4-BE49-F238E27FC236}">
                <a16:creationId xmlns:a16="http://schemas.microsoft.com/office/drawing/2014/main" id="{F4EB9B6D-37E4-4C9E-9133-1B44F6BE0832}"/>
              </a:ext>
            </a:extLst>
          </p:cNvPr>
          <p:cNvSpPr/>
          <p:nvPr/>
        </p:nvSpPr>
        <p:spPr>
          <a:xfrm>
            <a:off x="10174610" y="5950786"/>
            <a:ext cx="1435715" cy="7852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TMC </a:t>
            </a:r>
          </a:p>
          <a:p>
            <a:pPr algn="ctr"/>
            <a:r>
              <a:rPr lang="en-US" dirty="0"/>
              <a:t>Double Counting</a:t>
            </a:r>
          </a:p>
        </p:txBody>
      </p:sp>
      <p:sp>
        <p:nvSpPr>
          <p:cNvPr id="26" name="Rounded Rectangle 18">
            <a:extLst>
              <a:ext uri="{FF2B5EF4-FFF2-40B4-BE49-F238E27FC236}">
                <a16:creationId xmlns:a16="http://schemas.microsoft.com/office/drawing/2014/main" id="{C55EECC0-1F08-41E8-91CC-9992371514BA}"/>
              </a:ext>
            </a:extLst>
          </p:cNvPr>
          <p:cNvSpPr/>
          <p:nvPr/>
        </p:nvSpPr>
        <p:spPr>
          <a:xfrm rot="1109448">
            <a:off x="7571085" y="5761752"/>
            <a:ext cx="865315" cy="6288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UCTP</a:t>
            </a:r>
          </a:p>
          <a:p>
            <a:pPr algn="ctr"/>
            <a:endParaRPr lang="en-US" dirty="0"/>
          </a:p>
        </p:txBody>
      </p:sp>
      <p:sp>
        <p:nvSpPr>
          <p:cNvPr id="27" name="Rounded Rectangle 30">
            <a:extLst>
              <a:ext uri="{FF2B5EF4-FFF2-40B4-BE49-F238E27FC236}">
                <a16:creationId xmlns:a16="http://schemas.microsoft.com/office/drawing/2014/main" id="{F59EF47D-123F-4218-B464-37B4DB466EE4}"/>
              </a:ext>
            </a:extLst>
          </p:cNvPr>
          <p:cNvSpPr/>
          <p:nvPr/>
        </p:nvSpPr>
        <p:spPr>
          <a:xfrm rot="276571">
            <a:off x="8255705" y="3502943"/>
            <a:ext cx="835395" cy="4046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</a:t>
            </a:r>
          </a:p>
        </p:txBody>
      </p:sp>
      <p:sp>
        <p:nvSpPr>
          <p:cNvPr id="28" name="Rounded Rectangle 34">
            <a:extLst>
              <a:ext uri="{FF2B5EF4-FFF2-40B4-BE49-F238E27FC236}">
                <a16:creationId xmlns:a16="http://schemas.microsoft.com/office/drawing/2014/main" id="{5DE871F8-9A46-492D-A8E7-DA651A533F4D}"/>
              </a:ext>
            </a:extLst>
          </p:cNvPr>
          <p:cNvSpPr/>
          <p:nvPr/>
        </p:nvSpPr>
        <p:spPr>
          <a:xfrm rot="271806">
            <a:off x="10446236" y="3277123"/>
            <a:ext cx="829512" cy="6149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CLEP</a:t>
            </a:r>
          </a:p>
        </p:txBody>
      </p:sp>
      <p:sp>
        <p:nvSpPr>
          <p:cNvPr id="29" name="Rounded Rectangle 26">
            <a:extLst>
              <a:ext uri="{FF2B5EF4-FFF2-40B4-BE49-F238E27FC236}">
                <a16:creationId xmlns:a16="http://schemas.microsoft.com/office/drawing/2014/main" id="{629FD80F-FA67-4401-9D67-2CC47FB599DA}"/>
              </a:ext>
            </a:extLst>
          </p:cNvPr>
          <p:cNvSpPr/>
          <p:nvPr/>
        </p:nvSpPr>
        <p:spPr>
          <a:xfrm rot="20262501">
            <a:off x="1539444" y="4705487"/>
            <a:ext cx="873273" cy="5395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ICAS</a:t>
            </a:r>
          </a:p>
        </p:txBody>
      </p:sp>
      <p:sp>
        <p:nvSpPr>
          <p:cNvPr id="30" name="Rounded Rectangle 17">
            <a:extLst>
              <a:ext uri="{FF2B5EF4-FFF2-40B4-BE49-F238E27FC236}">
                <a16:creationId xmlns:a16="http://schemas.microsoft.com/office/drawing/2014/main" id="{230E2563-DADE-47DC-BAB7-122B0E110CAB}"/>
              </a:ext>
            </a:extLst>
          </p:cNvPr>
          <p:cNvSpPr/>
          <p:nvPr/>
        </p:nvSpPr>
        <p:spPr>
          <a:xfrm>
            <a:off x="5207393" y="4991179"/>
            <a:ext cx="1268833" cy="6078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r>
              <a:rPr lang="en-US" dirty="0"/>
              <a:t>Guiding Notes</a:t>
            </a:r>
          </a:p>
        </p:txBody>
      </p:sp>
      <p:sp>
        <p:nvSpPr>
          <p:cNvPr id="31" name="Rounded Rectangle 17">
            <a:extLst>
              <a:ext uri="{FF2B5EF4-FFF2-40B4-BE49-F238E27FC236}">
                <a16:creationId xmlns:a16="http://schemas.microsoft.com/office/drawing/2014/main" id="{EC1CB586-8994-4966-BB66-AA4E930A9CED}"/>
              </a:ext>
            </a:extLst>
          </p:cNvPr>
          <p:cNvSpPr/>
          <p:nvPr/>
        </p:nvSpPr>
        <p:spPr>
          <a:xfrm rot="1010033">
            <a:off x="10102454" y="5089029"/>
            <a:ext cx="1306960" cy="6288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Major Prep</a:t>
            </a: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5BD5A421-E26A-43A9-8E42-727AE581F129}"/>
              </a:ext>
            </a:extLst>
          </p:cNvPr>
          <p:cNvSpPr/>
          <p:nvPr/>
        </p:nvSpPr>
        <p:spPr>
          <a:xfrm rot="548987">
            <a:off x="2826022" y="6104049"/>
            <a:ext cx="1045106" cy="6173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CSU GE</a:t>
            </a:r>
          </a:p>
        </p:txBody>
      </p:sp>
      <p:sp>
        <p:nvSpPr>
          <p:cNvPr id="33" name="Rounded Rectangle 31">
            <a:extLst>
              <a:ext uri="{FF2B5EF4-FFF2-40B4-BE49-F238E27FC236}">
                <a16:creationId xmlns:a16="http://schemas.microsoft.com/office/drawing/2014/main" id="{2CFC2345-C9E4-41A8-B847-CE96E07D4865}"/>
              </a:ext>
            </a:extLst>
          </p:cNvPr>
          <p:cNvSpPr/>
          <p:nvPr/>
        </p:nvSpPr>
        <p:spPr>
          <a:xfrm rot="21188534">
            <a:off x="184931" y="4581660"/>
            <a:ext cx="1224286" cy="4523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UC-TCA</a:t>
            </a:r>
          </a:p>
        </p:txBody>
      </p:sp>
      <p:sp>
        <p:nvSpPr>
          <p:cNvPr id="34" name="Rounded Rectangle 31">
            <a:extLst>
              <a:ext uri="{FF2B5EF4-FFF2-40B4-BE49-F238E27FC236}">
                <a16:creationId xmlns:a16="http://schemas.microsoft.com/office/drawing/2014/main" id="{A209FE7C-C488-4413-9E94-BD8930677921}"/>
              </a:ext>
            </a:extLst>
          </p:cNvPr>
          <p:cNvSpPr/>
          <p:nvPr/>
        </p:nvSpPr>
        <p:spPr>
          <a:xfrm rot="21188534">
            <a:off x="2039232" y="5254511"/>
            <a:ext cx="1048835" cy="5539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sz="1600" dirty="0" err="1"/>
              <a:t>Bacc</a:t>
            </a:r>
            <a:r>
              <a:rPr lang="en-US" sz="1600" dirty="0"/>
              <a:t> Level</a:t>
            </a:r>
          </a:p>
        </p:txBody>
      </p:sp>
      <p:sp>
        <p:nvSpPr>
          <p:cNvPr id="35" name="Rounded Rectangle 14">
            <a:extLst>
              <a:ext uri="{FF2B5EF4-FFF2-40B4-BE49-F238E27FC236}">
                <a16:creationId xmlns:a16="http://schemas.microsoft.com/office/drawing/2014/main" id="{71F66CFD-7B8E-46C8-8B1B-2D7591480D8A}"/>
              </a:ext>
            </a:extLst>
          </p:cNvPr>
          <p:cNvSpPr/>
          <p:nvPr/>
        </p:nvSpPr>
        <p:spPr>
          <a:xfrm rot="280811">
            <a:off x="3889253" y="4524855"/>
            <a:ext cx="1054907" cy="5121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COCI</a:t>
            </a:r>
          </a:p>
        </p:txBody>
      </p:sp>
      <p:sp>
        <p:nvSpPr>
          <p:cNvPr id="36" name="Rounded Rectangle 26">
            <a:extLst>
              <a:ext uri="{FF2B5EF4-FFF2-40B4-BE49-F238E27FC236}">
                <a16:creationId xmlns:a16="http://schemas.microsoft.com/office/drawing/2014/main" id="{CB028BC0-A236-422E-97D0-CF7BEC4D54D9}"/>
              </a:ext>
            </a:extLst>
          </p:cNvPr>
          <p:cNvSpPr/>
          <p:nvPr/>
        </p:nvSpPr>
        <p:spPr>
          <a:xfrm rot="1122652">
            <a:off x="7108014" y="4124936"/>
            <a:ext cx="873273" cy="5395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FDRG</a:t>
            </a:r>
          </a:p>
        </p:txBody>
      </p:sp>
      <p:sp>
        <p:nvSpPr>
          <p:cNvPr id="37" name="Rounded Rectangle 17">
            <a:extLst>
              <a:ext uri="{FF2B5EF4-FFF2-40B4-BE49-F238E27FC236}">
                <a16:creationId xmlns:a16="http://schemas.microsoft.com/office/drawing/2014/main" id="{6B5CD8E9-EFC4-4F86-A0FE-B936186BA5E9}"/>
              </a:ext>
            </a:extLst>
          </p:cNvPr>
          <p:cNvSpPr/>
          <p:nvPr/>
        </p:nvSpPr>
        <p:spPr>
          <a:xfrm rot="20826811">
            <a:off x="5472041" y="4022311"/>
            <a:ext cx="1306960" cy="7995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ADT Course Sub</a:t>
            </a:r>
          </a:p>
        </p:txBody>
      </p:sp>
      <p:sp>
        <p:nvSpPr>
          <p:cNvPr id="38" name="Rounded Rectangle 26">
            <a:extLst>
              <a:ext uri="{FF2B5EF4-FFF2-40B4-BE49-F238E27FC236}">
                <a16:creationId xmlns:a16="http://schemas.microsoft.com/office/drawing/2014/main" id="{CB028BC0-A236-422E-97D0-CF7BEC4D54D9}"/>
              </a:ext>
            </a:extLst>
          </p:cNvPr>
          <p:cNvSpPr/>
          <p:nvPr/>
        </p:nvSpPr>
        <p:spPr>
          <a:xfrm rot="1122652">
            <a:off x="9364625" y="3300121"/>
            <a:ext cx="873273" cy="5395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CPL</a:t>
            </a:r>
            <a:endParaRPr lang="en-US" dirty="0"/>
          </a:p>
        </p:txBody>
      </p:sp>
      <p:sp>
        <p:nvSpPr>
          <p:cNvPr id="39" name="Rounded Rectangle 26">
            <a:extLst>
              <a:ext uri="{FF2B5EF4-FFF2-40B4-BE49-F238E27FC236}">
                <a16:creationId xmlns:a16="http://schemas.microsoft.com/office/drawing/2014/main" id="{629FD80F-FA67-4401-9D67-2CC47FB599DA}"/>
              </a:ext>
            </a:extLst>
          </p:cNvPr>
          <p:cNvSpPr/>
          <p:nvPr/>
        </p:nvSpPr>
        <p:spPr>
          <a:xfrm rot="20262501">
            <a:off x="2660215" y="3522276"/>
            <a:ext cx="1174892" cy="4311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CSUCO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392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77E33-E8CF-4663-A4B4-EC5D90BD6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/>
                <a:cs typeface="Calibri"/>
              </a:rPr>
              <a:t>Articulation &amp; Transferability – What’s the difference?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06400E-F410-4C22-A19E-B011ACC10024}"/>
              </a:ext>
            </a:extLst>
          </p:cNvPr>
          <p:cNvSpPr txBox="1"/>
          <p:nvPr/>
        </p:nvSpPr>
        <p:spPr>
          <a:xfrm>
            <a:off x="2379563" y="2046238"/>
            <a:ext cx="812079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CCC Articulation </a:t>
            </a:r>
            <a:r>
              <a:rPr lang="en-US" sz="2400" dirty="0"/>
              <a:t>includes transfer credit courses, CSU GE, </a:t>
            </a:r>
            <a:r>
              <a:rPr lang="en-US" sz="2400" dirty="0" smtClean="0"/>
              <a:t>IGETC </a:t>
            </a:r>
            <a:r>
              <a:rPr lang="en-US" sz="2400" dirty="0"/>
              <a:t>&amp; </a:t>
            </a:r>
            <a:r>
              <a:rPr lang="en-US" sz="2400" dirty="0" smtClean="0"/>
              <a:t>C-ID/ADT.  </a:t>
            </a:r>
          </a:p>
          <a:p>
            <a:pPr lvl="1"/>
            <a:r>
              <a:rPr lang="en-US" sz="2200" i="1" dirty="0" smtClean="0"/>
              <a:t>- CCC Curriculum Committees and AO </a:t>
            </a:r>
            <a:r>
              <a:rPr lang="en-US" sz="2200" dirty="0" smtClean="0"/>
              <a:t>are involved in </a:t>
            </a:r>
            <a:r>
              <a:rPr lang="en-US" sz="2200" dirty="0" smtClean="0"/>
              <a:t>assigning appropriate </a:t>
            </a:r>
            <a:r>
              <a:rPr lang="en-US" sz="2200" dirty="0" smtClean="0"/>
              <a:t>designations.</a:t>
            </a:r>
            <a:endParaRPr lang="en-US" sz="2200" dirty="0"/>
          </a:p>
          <a:p>
            <a:endParaRPr lang="en-US" sz="2400" b="1" dirty="0"/>
          </a:p>
          <a:p>
            <a:r>
              <a:rPr lang="en-US" sz="2400" b="1" dirty="0"/>
              <a:t>Transferability</a:t>
            </a:r>
            <a:r>
              <a:rPr lang="en-US" sz="2400" dirty="0"/>
              <a:t>: Courses that are designated as baccalaureate </a:t>
            </a:r>
            <a:r>
              <a:rPr lang="en-US" sz="2400" dirty="0" smtClean="0"/>
              <a:t>“</a:t>
            </a:r>
            <a:r>
              <a:rPr lang="en-US" sz="2400" dirty="0" err="1" smtClean="0"/>
              <a:t>bacc</a:t>
            </a:r>
            <a:r>
              <a:rPr lang="en-US" sz="2400" dirty="0" smtClean="0"/>
              <a:t>” level </a:t>
            </a:r>
            <a:r>
              <a:rPr lang="en-US" sz="2400" dirty="0"/>
              <a:t>credit. Students who successfully complete these courses are able to </a:t>
            </a:r>
            <a:r>
              <a:rPr lang="en-US" sz="2400" dirty="0" smtClean="0"/>
              <a:t>“</a:t>
            </a:r>
            <a:r>
              <a:rPr lang="en-US" sz="2400" u="sng" dirty="0" smtClean="0"/>
              <a:t>take </a:t>
            </a:r>
            <a:r>
              <a:rPr lang="en-US" sz="2400" u="sng" dirty="0"/>
              <a:t>credits with them</a:t>
            </a:r>
            <a:r>
              <a:rPr lang="en-US" sz="2400" dirty="0"/>
              <a:t>” to a transfer institution. </a:t>
            </a:r>
          </a:p>
        </p:txBody>
      </p:sp>
      <p:sp>
        <p:nvSpPr>
          <p:cNvPr id="5" name="Oval Callout 7">
            <a:extLst>
              <a:ext uri="{FF2B5EF4-FFF2-40B4-BE49-F238E27FC236}">
                <a16:creationId xmlns:a16="http://schemas.microsoft.com/office/drawing/2014/main" id="{AF89E330-D056-4F04-BBE3-7072B95F0B1C}"/>
              </a:ext>
            </a:extLst>
          </p:cNvPr>
          <p:cNvSpPr/>
          <p:nvPr/>
        </p:nvSpPr>
        <p:spPr>
          <a:xfrm flipH="1">
            <a:off x="10500358" y="2737051"/>
            <a:ext cx="1478281" cy="1280891"/>
          </a:xfrm>
          <a:prstGeom prst="wedgeEllipseCallout">
            <a:avLst>
              <a:gd name="adj1" fmla="val 49773"/>
              <a:gd name="adj2" fmla="val 69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erlin Sans FB Demi" panose="020E0802020502020306" pitchFamily="34" charset="0"/>
              </a:rPr>
              <a:t>Which comes</a:t>
            </a:r>
          </a:p>
          <a:p>
            <a:pPr algn="ctr"/>
            <a:r>
              <a:rPr lang="en-US" dirty="0">
                <a:latin typeface="Berlin Sans FB Demi" panose="020E0802020502020306" pitchFamily="34" charset="0"/>
              </a:rPr>
              <a:t>first?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AC0641-0CA2-4ABE-8DA0-653400A14FE2}"/>
              </a:ext>
            </a:extLst>
          </p:cNvPr>
          <p:cNvSpPr txBox="1"/>
          <p:nvPr/>
        </p:nvSpPr>
        <p:spPr>
          <a:xfrm>
            <a:off x="3174627" y="5603796"/>
            <a:ext cx="7010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“The act of forging an articulation represents the commitment each institution makes toward their transfer students.”  AACRAO</a:t>
            </a:r>
          </a:p>
        </p:txBody>
      </p:sp>
    </p:spTree>
    <p:extLst>
      <p:ext uri="{BB962C8B-B14F-4D97-AF65-F5344CB8AC3E}">
        <p14:creationId xmlns:p14="http://schemas.microsoft.com/office/powerpoint/2010/main" val="327765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C64EC-5A48-49A5-82A1-5745E20FE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6434" y="652000"/>
            <a:ext cx="11065566" cy="659965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Types of Articulation &amp; External </a:t>
            </a:r>
            <a:r>
              <a:rPr lang="en-US" sz="3200" b="1" dirty="0" smtClean="0"/>
              <a:t>Approving Bodies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F73048-001E-4C8F-A534-DE3242909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8577" y="1311964"/>
            <a:ext cx="9287389" cy="5546035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2800" b="1" dirty="0">
                <a:hlinkClick r:id="rId3"/>
              </a:rPr>
              <a:t>CSU transferable </a:t>
            </a:r>
            <a:r>
              <a:rPr lang="en-US" sz="2800" b="1" dirty="0" smtClean="0">
                <a:hlinkClick r:id="rId3"/>
              </a:rPr>
              <a:t>courses</a:t>
            </a:r>
            <a:r>
              <a:rPr lang="en-US" sz="2800" dirty="0"/>
              <a:t> </a:t>
            </a:r>
            <a:r>
              <a:rPr lang="en-US" sz="2800" dirty="0" smtClean="0"/>
              <a:t>– EO 167</a:t>
            </a:r>
            <a:endParaRPr lang="en-US" sz="2800" dirty="0"/>
          </a:p>
          <a:p>
            <a:pPr>
              <a:buFont typeface="+mj-lt"/>
              <a:buAutoNum type="arabicPeriod"/>
            </a:pPr>
            <a:r>
              <a:rPr lang="en-US" sz="2800" b="1" dirty="0">
                <a:hlinkClick r:id="rId4"/>
              </a:rPr>
              <a:t>UC transferable courses </a:t>
            </a:r>
            <a:r>
              <a:rPr lang="en-US" sz="2800" dirty="0"/>
              <a:t>–</a:t>
            </a:r>
            <a:r>
              <a:rPr lang="en-US" sz="2800" dirty="0" smtClean="0"/>
              <a:t> </a:t>
            </a:r>
            <a:r>
              <a:rPr lang="en-US" sz="2800" dirty="0" smtClean="0"/>
              <a:t>TCA policy</a:t>
            </a:r>
            <a:endParaRPr lang="en-US" sz="2800" dirty="0"/>
          </a:p>
          <a:p>
            <a:pPr>
              <a:buFont typeface="+mj-lt"/>
              <a:buAutoNum type="arabicPeriod"/>
            </a:pPr>
            <a:r>
              <a:rPr lang="en-US" sz="2800" b="1" dirty="0"/>
              <a:t>General Education </a:t>
            </a:r>
            <a:r>
              <a:rPr lang="en-US" sz="2800" b="1" dirty="0"/>
              <a:t>for </a:t>
            </a:r>
            <a:r>
              <a:rPr lang="en-US" sz="2800" b="1" dirty="0">
                <a:solidFill>
                  <a:srgbClr val="0070C0"/>
                </a:solidFill>
                <a:hlinkClick r:id="rId5"/>
              </a:rPr>
              <a:t>IGETC</a:t>
            </a:r>
            <a:r>
              <a:rPr lang="en-US" sz="2800" b="1" dirty="0">
                <a:solidFill>
                  <a:srgbClr val="00B0F0"/>
                </a:solidFill>
              </a:rPr>
              <a:t> </a:t>
            </a:r>
            <a:r>
              <a:rPr lang="en-US" sz="2800" dirty="0"/>
              <a:t>– IGETC </a:t>
            </a:r>
            <a:r>
              <a:rPr lang="en-US" sz="2800" dirty="0" smtClean="0"/>
              <a:t>Notes ver. 2.0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/>
              <a:t> </a:t>
            </a:r>
            <a:r>
              <a:rPr lang="en-US" sz="2800" b="1" dirty="0" smtClean="0"/>
              <a:t>  </a:t>
            </a:r>
            <a:r>
              <a:rPr lang="en-US" sz="2800" b="1" dirty="0" smtClean="0"/>
              <a:t>and </a:t>
            </a:r>
            <a:r>
              <a:rPr lang="en-US" sz="2800" b="1" dirty="0">
                <a:solidFill>
                  <a:srgbClr val="0070C0"/>
                </a:solidFill>
                <a:hlinkClick r:id="rId6"/>
              </a:rPr>
              <a:t>CSU GE </a:t>
            </a:r>
            <a:r>
              <a:rPr lang="en-US" sz="2800" dirty="0" smtClean="0"/>
              <a:t>– EO 1100 </a:t>
            </a:r>
          </a:p>
          <a:p>
            <a:pPr marL="0" indent="0">
              <a:buNone/>
            </a:pPr>
            <a:r>
              <a:rPr lang="en-US" sz="2000" dirty="0" smtClean="0"/>
              <a:t>     (as </a:t>
            </a:r>
            <a:r>
              <a:rPr lang="en-US" sz="2000" dirty="0"/>
              <a:t>opposed to </a:t>
            </a:r>
            <a:r>
              <a:rPr lang="en-US" sz="2000" dirty="0">
                <a:hlinkClick r:id="rId7"/>
              </a:rPr>
              <a:t>Local AA GE </a:t>
            </a:r>
            <a:r>
              <a:rPr lang="en-US" sz="2000" dirty="0"/>
              <a:t>- </a:t>
            </a:r>
            <a:r>
              <a:rPr lang="en-US" sz="2000" dirty="0" smtClean="0"/>
              <a:t>Sec</a:t>
            </a:r>
            <a:r>
              <a:rPr lang="en-US" sz="2000" dirty="0"/>
              <a:t>. 55063, </a:t>
            </a:r>
            <a:r>
              <a:rPr lang="en-US" sz="2000" dirty="0" smtClean="0"/>
              <a:t>Article 6 - </a:t>
            </a:r>
            <a:r>
              <a:rPr lang="en-US" sz="2000" dirty="0"/>
              <a:t>Title 5 </a:t>
            </a:r>
            <a:r>
              <a:rPr lang="en-US" sz="2000" dirty="0" smtClean="0"/>
              <a:t>Ed Code)</a:t>
            </a:r>
            <a:endParaRPr lang="en-US" sz="2000" dirty="0"/>
          </a:p>
          <a:p>
            <a:pPr marL="400050" lvl="1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800" b="1" dirty="0" smtClean="0"/>
              <a:t>4</a:t>
            </a:r>
            <a:r>
              <a:rPr lang="en-US" sz="2800" dirty="0" smtClean="0"/>
              <a:t>. </a:t>
            </a:r>
            <a:r>
              <a:rPr lang="en-US" sz="2800" b="1" dirty="0" smtClean="0"/>
              <a:t>Lower Division Major Prep </a:t>
            </a:r>
            <a:r>
              <a:rPr lang="en-US" sz="2800" dirty="0" smtClean="0"/>
              <a:t>at CSUs/UCs = Articulation Agreements: </a:t>
            </a:r>
            <a:r>
              <a:rPr lang="en-US" sz="2800" b="1" dirty="0" smtClean="0">
                <a:hlinkClick r:id="rId8"/>
              </a:rPr>
              <a:t>ASSIST.org</a:t>
            </a:r>
            <a:endParaRPr lang="en-US" sz="2800" b="1" dirty="0" smtClean="0"/>
          </a:p>
          <a:p>
            <a:pPr marL="0" indent="0">
              <a:buNone/>
            </a:pPr>
            <a:r>
              <a:rPr lang="en-US" sz="2800" b="1" dirty="0" smtClean="0"/>
              <a:t>5. Common Identification Numbering </a:t>
            </a:r>
            <a:r>
              <a:rPr lang="en-US" sz="2800" b="1" dirty="0" smtClean="0">
                <a:hlinkClick r:id="rId9"/>
              </a:rPr>
              <a:t>C-ID</a:t>
            </a:r>
            <a:r>
              <a:rPr lang="en-US" sz="2800" dirty="0" smtClean="0"/>
              <a:t> (Course Identification Numbering System) for TMCs (</a:t>
            </a:r>
            <a:r>
              <a:rPr lang="en-US" sz="2800" b="1" dirty="0" smtClean="0">
                <a:hlinkClick r:id="rId10"/>
              </a:rPr>
              <a:t>ADT</a:t>
            </a:r>
            <a:r>
              <a:rPr lang="en-US" sz="2800" dirty="0" smtClean="0"/>
              <a:t>)  </a:t>
            </a:r>
            <a:r>
              <a:rPr lang="en-US" sz="2400" dirty="0" smtClean="0"/>
              <a:t>Note: new CCCCO website</a:t>
            </a:r>
            <a:endParaRPr lang="en-US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D1A7E5-0FF7-4A89-B857-A72C4837FFB3}"/>
              </a:ext>
            </a:extLst>
          </p:cNvPr>
          <p:cNvSpPr/>
          <p:nvPr/>
        </p:nvSpPr>
        <p:spPr>
          <a:xfrm>
            <a:off x="2385392" y="3922644"/>
            <a:ext cx="8110332" cy="523220"/>
          </a:xfrm>
          <a:prstGeom prst="rect">
            <a:avLst/>
          </a:prstGeom>
          <a:noFill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400" b="1" u="sng" dirty="0">
                <a:solidFill>
                  <a:schemeClr val="tx1"/>
                </a:solidFill>
              </a:rPr>
              <a:t>Best </a:t>
            </a:r>
            <a:r>
              <a:rPr lang="en-US" sz="1400" b="1" u="sng" dirty="0" smtClean="0">
                <a:solidFill>
                  <a:schemeClr val="tx1"/>
                </a:solidFill>
              </a:rPr>
              <a:t>Practice: </a:t>
            </a:r>
            <a:r>
              <a:rPr 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Getting </a:t>
            </a: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courses approved for all 3 GE patterns (including local GE, if appropriate) gives students the maximum utility when selecting courses and transferring. </a:t>
            </a:r>
          </a:p>
        </p:txBody>
      </p:sp>
    </p:spTree>
    <p:extLst>
      <p:ext uri="{BB962C8B-B14F-4D97-AF65-F5344CB8AC3E}">
        <p14:creationId xmlns:p14="http://schemas.microsoft.com/office/powerpoint/2010/main" val="236871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68170E6-01CA-4483-A920-A2DDAF168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6450" y="624110"/>
            <a:ext cx="8911687" cy="84958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Sample Timeline for TCA &amp; IGETC </a:t>
            </a:r>
            <a:r>
              <a:rPr lang="en-US" b="1" dirty="0" smtClean="0"/>
              <a:t>Approvals</a:t>
            </a:r>
            <a:endParaRPr lang="en-US" b="1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BFB7D26D-A31A-4F4E-95F0-49AF41E2BF2F}"/>
              </a:ext>
            </a:extLst>
          </p:cNvPr>
          <p:cNvSpPr txBox="1">
            <a:spLocks/>
          </p:cNvSpPr>
          <p:nvPr/>
        </p:nvSpPr>
        <p:spPr>
          <a:xfrm>
            <a:off x="2428876" y="5672138"/>
            <a:ext cx="7715250" cy="10287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dirty="0">
                <a:solidFill>
                  <a:schemeClr val="tx1"/>
                </a:solidFill>
              </a:rPr>
              <a:t>Best Practice</a:t>
            </a:r>
            <a:r>
              <a:rPr lang="en-US" dirty="0">
                <a:solidFill>
                  <a:schemeClr val="tx1"/>
                </a:solidFill>
              </a:rPr>
              <a:t>:  For UC Transferability and Transfer GE </a:t>
            </a:r>
            <a:r>
              <a:rPr lang="en-US" dirty="0" smtClean="0">
                <a:solidFill>
                  <a:schemeClr val="tx1"/>
                </a:solidFill>
              </a:rPr>
              <a:t>proposals</a:t>
            </a:r>
            <a:r>
              <a:rPr lang="en-US" dirty="0">
                <a:solidFill>
                  <a:schemeClr val="tx1"/>
                </a:solidFill>
              </a:rPr>
              <a:t>, consider aligning </a:t>
            </a:r>
            <a:r>
              <a:rPr lang="en-US" dirty="0" smtClean="0">
                <a:solidFill>
                  <a:schemeClr val="tx1"/>
                </a:solidFill>
              </a:rPr>
              <a:t>when new or modified course is first offered to the effective term </a:t>
            </a:r>
            <a:r>
              <a:rPr lang="en-US" dirty="0">
                <a:solidFill>
                  <a:schemeClr val="tx1"/>
                </a:solidFill>
              </a:rPr>
              <a:t>of </a:t>
            </a:r>
            <a:r>
              <a:rPr lang="en-US" dirty="0" smtClean="0">
                <a:solidFill>
                  <a:schemeClr val="tx1"/>
                </a:solidFill>
              </a:rPr>
              <a:t>articulation approval.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4575" y="1428750"/>
            <a:ext cx="7929563" cy="4243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1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C64EC-5A48-49A5-82A1-5745E20FE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1160" y="441230"/>
            <a:ext cx="10393680" cy="1280890"/>
          </a:xfrm>
        </p:spPr>
        <p:txBody>
          <a:bodyPr>
            <a:normAutofit fontScale="90000"/>
          </a:bodyPr>
          <a:lstStyle/>
          <a:p>
            <a:r>
              <a:rPr lang="en-US" sz="3300" b="1" dirty="0"/>
              <a:t>COCI Submission required for TMC: AAM, BCT &amp; GECC</a:t>
            </a:r>
            <a:r>
              <a:rPr lang="en-US" sz="3000" dirty="0"/>
              <a:t/>
            </a:r>
            <a:br>
              <a:rPr lang="en-US" sz="3000" dirty="0"/>
            </a:br>
            <a:r>
              <a:rPr lang="en-US" sz="3000" dirty="0"/>
              <a:t>(The AO supports faculty by providing required information)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6E79497-0996-4C38-9B7F-AC1F4F93D0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1160" y="1501263"/>
            <a:ext cx="9671068" cy="105369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2D08593-E626-45E3-A06B-D308267819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1160" y="2554961"/>
            <a:ext cx="7990388" cy="430303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F82AF6C-4359-43FB-B71F-A0B7223114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8000" y="3799643"/>
            <a:ext cx="5153944" cy="29126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330625C-4F2B-4F60-9FD5-2C49BA92EE06}"/>
              </a:ext>
            </a:extLst>
          </p:cNvPr>
          <p:cNvSpPr txBox="1"/>
          <p:nvPr/>
        </p:nvSpPr>
        <p:spPr>
          <a:xfrm>
            <a:off x="8837161" y="4632484"/>
            <a:ext cx="23525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hlinkClick r:id="rId6" action="ppaction://hlinkfile"/>
              </a:rPr>
              <a:t>ASSIST.org </a:t>
            </a:r>
            <a:r>
              <a:rPr lang="en-US" b="1" dirty="0"/>
              <a:t>documentation is required </a:t>
            </a:r>
            <a:r>
              <a:rPr lang="en-US" b="1" dirty="0" smtClean="0"/>
              <a:t>per CO in </a:t>
            </a:r>
            <a:r>
              <a:rPr lang="en-US" b="1" dirty="0"/>
              <a:t>support of TMC submission</a:t>
            </a:r>
          </a:p>
        </p:txBody>
      </p:sp>
    </p:spTree>
    <p:extLst>
      <p:ext uri="{BB962C8B-B14F-4D97-AF65-F5344CB8AC3E}">
        <p14:creationId xmlns:p14="http://schemas.microsoft.com/office/powerpoint/2010/main" val="63095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0CECB-6335-4E79-8A8A-F850BAE1E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070" y="512074"/>
            <a:ext cx="10309859" cy="1065267"/>
          </a:xfrm>
        </p:spPr>
        <p:txBody>
          <a:bodyPr>
            <a:normAutofit fontScale="90000"/>
          </a:bodyPr>
          <a:lstStyle/>
          <a:p>
            <a:r>
              <a:rPr lang="en-US" sz="3000" b="1" dirty="0"/>
              <a:t>51% Articulation (for “transfer degrees”)</a:t>
            </a:r>
            <a:r>
              <a:rPr lang="en-US" dirty="0"/>
              <a:t/>
            </a:r>
            <a:br>
              <a:rPr lang="en-US" dirty="0"/>
            </a:br>
            <a:r>
              <a:rPr lang="en-US" sz="3000" dirty="0"/>
              <a:t>(The AO supports faculty by providing required information)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BD23880-EEB5-41EF-83D0-B0CEC0B85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1660" y="1577341"/>
            <a:ext cx="9441180" cy="47777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u="sng" dirty="0"/>
              <a:t>For PROGRAMS that declare </a:t>
            </a:r>
            <a:r>
              <a:rPr lang="en-US" sz="2000" b="1" u="sng" dirty="0" smtClean="0"/>
              <a:t>“TRANSFER</a:t>
            </a:r>
            <a:r>
              <a:rPr lang="en-US" sz="2000" b="1" u="sng" dirty="0"/>
              <a:t>”</a:t>
            </a:r>
          </a:p>
          <a:p>
            <a:pPr marL="0" indent="0">
              <a:buNone/>
            </a:pPr>
            <a:r>
              <a:rPr lang="en-US" sz="2000" dirty="0" smtClean="0"/>
              <a:t>PCAH </a:t>
            </a:r>
            <a:r>
              <a:rPr lang="en-US" sz="2000" dirty="0"/>
              <a:t>6</a:t>
            </a:r>
            <a:r>
              <a:rPr lang="en-US" sz="2000" baseline="30000" dirty="0"/>
              <a:t>th</a:t>
            </a:r>
            <a:r>
              <a:rPr lang="en-US" sz="2000" dirty="0"/>
              <a:t> “ASSIST documentation verifying that a majority (51% or greater) of the required courses in the program are articulated for the major (AAM) at the single baccalaureate institutions to which the program’s students are likely to transfer.”</a:t>
            </a:r>
          </a:p>
          <a:p>
            <a:pPr marL="0" indent="0">
              <a:buNone/>
            </a:pPr>
            <a:endParaRPr lang="en-US" sz="2000" u="sng" dirty="0"/>
          </a:p>
          <a:p>
            <a:pPr marL="0" indent="0">
              <a:buNone/>
            </a:pPr>
            <a:r>
              <a:rPr lang="en-US" sz="2000" b="1" u="sng" dirty="0"/>
              <a:t>AKA 51% documentation- what does it mean?</a:t>
            </a:r>
          </a:p>
          <a:p>
            <a:pPr marL="0" indent="0">
              <a:buNone/>
            </a:pPr>
            <a:r>
              <a:rPr lang="en-US" sz="2000" dirty="0"/>
              <a:t>51% of the courses in YOUR PROGRAM, must be articulated at one CSU or UC.</a:t>
            </a:r>
          </a:p>
          <a:p>
            <a:pPr marL="0" indent="0">
              <a:buNone/>
            </a:pPr>
            <a:r>
              <a:rPr lang="en-US" sz="2000" dirty="0"/>
              <a:t>Example: Your program has 8 courses- you must find 5 of those courses articulated at one CSU/UC as shown in ASSIST.</a:t>
            </a:r>
          </a:p>
          <a:p>
            <a:pPr marL="0" indent="0">
              <a:buNone/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898016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403B921-F705-4CFF-9C6E-A8D3CD390DC8}"/>
              </a:ext>
            </a:extLst>
          </p:cNvPr>
          <p:cNvSpPr txBox="1">
            <a:spLocks/>
          </p:cNvSpPr>
          <p:nvPr/>
        </p:nvSpPr>
        <p:spPr>
          <a:xfrm>
            <a:off x="1382617" y="2009957"/>
            <a:ext cx="9905999" cy="257297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marL="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200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Best Practices</a:t>
            </a:r>
          </a:p>
          <a:p>
            <a:r>
              <a:rPr lang="en-US" sz="7200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Challenges</a:t>
            </a:r>
          </a:p>
          <a:p>
            <a:r>
              <a:rPr lang="en-US" sz="72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Questions </a:t>
            </a:r>
            <a:endParaRPr lang="en-US" sz="7200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8C8287C-A3BE-419B-B169-9643D788BDF9}"/>
              </a:ext>
            </a:extLst>
          </p:cNvPr>
          <p:cNvSpPr/>
          <p:nvPr/>
        </p:nvSpPr>
        <p:spPr>
          <a:xfrm rot="21327671">
            <a:off x="436587" y="385035"/>
            <a:ext cx="2390966" cy="206188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u="sng" dirty="0"/>
              <a:t>Best Practice</a:t>
            </a:r>
            <a:r>
              <a:rPr lang="en-US" b="1" dirty="0"/>
              <a:t>: </a:t>
            </a:r>
            <a:r>
              <a:rPr lang="en-US" b="1" dirty="0">
                <a:solidFill>
                  <a:schemeClr val="bg1"/>
                </a:solidFill>
              </a:rPr>
              <a:t>Consult with AO during preplanning!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5925" y="5143500"/>
            <a:ext cx="9877425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26047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C03328D1541E4AABB11496E61DE585" ma:contentTypeVersion="1" ma:contentTypeDescription="Create a new document." ma:contentTypeScope="" ma:versionID="d8222389a16488c90c886607cf5f3d0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7963AD7-45F4-412B-B906-6968212A4350}"/>
</file>

<file path=customXml/itemProps2.xml><?xml version="1.0" encoding="utf-8"?>
<ds:datastoreItem xmlns:ds="http://schemas.openxmlformats.org/officeDocument/2006/customXml" ds:itemID="{BA84E1C6-67A3-4830-A556-491F8BF6A60C}"/>
</file>

<file path=customXml/itemProps3.xml><?xml version="1.0" encoding="utf-8"?>
<ds:datastoreItem xmlns:ds="http://schemas.openxmlformats.org/officeDocument/2006/customXml" ds:itemID="{AA73EF63-D1A9-43C0-8EEE-88F998BCD801}"/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1152</TotalTime>
  <Words>750</Words>
  <Application>Microsoft Office PowerPoint</Application>
  <PresentationFormat>Widescreen</PresentationFormat>
  <Paragraphs>89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 Black</vt:lpstr>
      <vt:lpstr>Berlin Sans FB Demi</vt:lpstr>
      <vt:lpstr>Calibri</vt:lpstr>
      <vt:lpstr>Century Gothic</vt:lpstr>
      <vt:lpstr>Wingdings 3</vt:lpstr>
      <vt:lpstr>Wisp</vt:lpstr>
      <vt:lpstr>Partners in Curriculum Development: Discipline Faculty &amp; The AO   </vt:lpstr>
      <vt:lpstr>We have articulation experts among us. They speak in a code that leaves us bewildered but certain that all is well.</vt:lpstr>
      <vt:lpstr>Articulation &amp; Transferability – What’s the difference?</vt:lpstr>
      <vt:lpstr>Types of Articulation &amp; External Approving Bodies</vt:lpstr>
      <vt:lpstr>Sample Timeline for TCA &amp; IGETC Approvals</vt:lpstr>
      <vt:lpstr>COCI Submission required for TMC: AAM, BCT &amp; GECC (The AO supports faculty by providing required information)</vt:lpstr>
      <vt:lpstr>51% Articulation (for “transfer degrees”) (The AO supports faculty by providing required information)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Stacey Howard</dc:creator>
  <cp:lastModifiedBy>Stacey Howard</cp:lastModifiedBy>
  <cp:revision>47</cp:revision>
  <cp:lastPrinted>2019-08-22T17:32:31Z</cp:lastPrinted>
  <dcterms:created xsi:type="dcterms:W3CDTF">2019-08-03T03:43:00Z</dcterms:created>
  <dcterms:modified xsi:type="dcterms:W3CDTF">2019-08-22T17:35:35Z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0x01010048C03328D1541E4AABB11496E61DE585</vt:lpwstr>
  </property>
</Properties>
</file>