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nva Sans" panose="020B0604020202020204" charset="0"/>
      <p:regular r:id="rId8"/>
    </p:embeddedFont>
    <p:embeddedFont>
      <p:font typeface="Canva Sans Bold" panose="020B0604020202020204" charset="0"/>
      <p:regular r:id="rId9"/>
    </p:embeddedFont>
    <p:embeddedFont>
      <p:font typeface="Canva Sans Medium" panose="020B0604020202020204" charset="0"/>
      <p:regular r:id="rId10"/>
    </p:embeddedFont>
    <p:embeddedFont>
      <p:font typeface="Rustic Printe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9.sv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1763162" y="-789039"/>
            <a:ext cx="2875332" cy="3635478"/>
          </a:xfrm>
          <a:custGeom>
            <a:avLst/>
            <a:gdLst/>
            <a:ahLst/>
            <a:cxnLst/>
            <a:rect l="l" t="t" r="r" b="b"/>
            <a:pathLst>
              <a:path w="2875332" h="3635478">
                <a:moveTo>
                  <a:pt x="0" y="0"/>
                </a:moveTo>
                <a:lnTo>
                  <a:pt x="2875333" y="0"/>
                </a:lnTo>
                <a:lnTo>
                  <a:pt x="2875333" y="3635478"/>
                </a:lnTo>
                <a:lnTo>
                  <a:pt x="0" y="363547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1044801" y="9258300"/>
            <a:ext cx="5315394" cy="1913542"/>
          </a:xfrm>
          <a:custGeom>
            <a:avLst/>
            <a:gdLst/>
            <a:ahLst/>
            <a:cxnLst/>
            <a:rect l="l" t="t" r="r" b="b"/>
            <a:pathLst>
              <a:path w="5315394" h="1913542">
                <a:moveTo>
                  <a:pt x="0" y="0"/>
                </a:moveTo>
                <a:lnTo>
                  <a:pt x="5315394" y="0"/>
                </a:lnTo>
                <a:lnTo>
                  <a:pt x="5315394" y="1913542"/>
                </a:lnTo>
                <a:lnTo>
                  <a:pt x="0" y="191354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5" name="Freeform 5"/>
          <p:cNvSpPr/>
          <p:nvPr/>
        </p:nvSpPr>
        <p:spPr>
          <a:xfrm rot="2830164">
            <a:off x="5322070" y="8801780"/>
            <a:ext cx="3550978" cy="3705954"/>
          </a:xfrm>
          <a:custGeom>
            <a:avLst/>
            <a:gdLst/>
            <a:ahLst/>
            <a:cxnLst/>
            <a:rect l="l" t="t" r="r" b="b"/>
            <a:pathLst>
              <a:path w="3550978" h="3705954">
                <a:moveTo>
                  <a:pt x="0" y="0"/>
                </a:moveTo>
                <a:lnTo>
                  <a:pt x="3550978" y="0"/>
                </a:lnTo>
                <a:lnTo>
                  <a:pt x="3550978" y="3705955"/>
                </a:lnTo>
                <a:lnTo>
                  <a:pt x="0" y="3705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950933">
            <a:off x="-2582731" y="3638336"/>
            <a:ext cx="4236628" cy="4828066"/>
          </a:xfrm>
          <a:custGeom>
            <a:avLst/>
            <a:gdLst/>
            <a:ahLst/>
            <a:cxnLst/>
            <a:rect l="l" t="t" r="r" b="b"/>
            <a:pathLst>
              <a:path w="4236628" h="4828066">
                <a:moveTo>
                  <a:pt x="0" y="0"/>
                </a:moveTo>
                <a:lnTo>
                  <a:pt x="4236628" y="0"/>
                </a:lnTo>
                <a:lnTo>
                  <a:pt x="4236628" y="4828066"/>
                </a:lnTo>
                <a:lnTo>
                  <a:pt x="0" y="4828066"/>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7" name="Freeform 7"/>
          <p:cNvSpPr/>
          <p:nvPr/>
        </p:nvSpPr>
        <p:spPr>
          <a:xfrm>
            <a:off x="15584336" y="-1920382"/>
            <a:ext cx="4623736" cy="3907057"/>
          </a:xfrm>
          <a:custGeom>
            <a:avLst/>
            <a:gdLst/>
            <a:ahLst/>
            <a:cxnLst/>
            <a:rect l="l" t="t" r="r" b="b"/>
            <a:pathLst>
              <a:path w="4623736" h="3907057">
                <a:moveTo>
                  <a:pt x="0" y="0"/>
                </a:moveTo>
                <a:lnTo>
                  <a:pt x="4623735" y="0"/>
                </a:lnTo>
                <a:lnTo>
                  <a:pt x="4623735" y="3907057"/>
                </a:lnTo>
                <a:lnTo>
                  <a:pt x="0" y="3907057"/>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8" name="Freeform 8"/>
          <p:cNvSpPr/>
          <p:nvPr/>
        </p:nvSpPr>
        <p:spPr>
          <a:xfrm rot="-366315">
            <a:off x="16272866" y="2044607"/>
            <a:ext cx="3659690" cy="4299195"/>
          </a:xfrm>
          <a:custGeom>
            <a:avLst/>
            <a:gdLst/>
            <a:ahLst/>
            <a:cxnLst/>
            <a:rect l="l" t="t" r="r" b="b"/>
            <a:pathLst>
              <a:path w="3659690" h="4299195">
                <a:moveTo>
                  <a:pt x="0" y="0"/>
                </a:moveTo>
                <a:lnTo>
                  <a:pt x="3659690" y="0"/>
                </a:lnTo>
                <a:lnTo>
                  <a:pt x="3659690" y="4299195"/>
                </a:lnTo>
                <a:lnTo>
                  <a:pt x="0" y="42991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4624977" y="-3611469"/>
            <a:ext cx="4567505" cy="4720935"/>
          </a:xfrm>
          <a:custGeom>
            <a:avLst/>
            <a:gdLst/>
            <a:ahLst/>
            <a:cxnLst/>
            <a:rect l="l" t="t" r="r" b="b"/>
            <a:pathLst>
              <a:path w="4567505" h="4720935">
                <a:moveTo>
                  <a:pt x="0" y="0"/>
                </a:moveTo>
                <a:lnTo>
                  <a:pt x="4567505" y="0"/>
                </a:lnTo>
                <a:lnTo>
                  <a:pt x="4567505" y="4720935"/>
                </a:lnTo>
                <a:lnTo>
                  <a:pt x="0" y="4720935"/>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0" name="Freeform 10"/>
          <p:cNvSpPr/>
          <p:nvPr/>
        </p:nvSpPr>
        <p:spPr>
          <a:xfrm>
            <a:off x="9924524" y="8931997"/>
            <a:ext cx="5331561" cy="3445521"/>
          </a:xfrm>
          <a:custGeom>
            <a:avLst/>
            <a:gdLst/>
            <a:ahLst/>
            <a:cxnLst/>
            <a:rect l="l" t="t" r="r" b="b"/>
            <a:pathLst>
              <a:path w="5331561" h="3445521">
                <a:moveTo>
                  <a:pt x="0" y="0"/>
                </a:moveTo>
                <a:lnTo>
                  <a:pt x="5331562" y="0"/>
                </a:lnTo>
                <a:lnTo>
                  <a:pt x="5331562" y="3445521"/>
                </a:lnTo>
                <a:lnTo>
                  <a:pt x="0" y="3445521"/>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1" name="Freeform 11"/>
          <p:cNvSpPr/>
          <p:nvPr/>
        </p:nvSpPr>
        <p:spPr>
          <a:xfrm>
            <a:off x="15513261" y="7125624"/>
            <a:ext cx="3869837" cy="4265352"/>
          </a:xfrm>
          <a:custGeom>
            <a:avLst/>
            <a:gdLst/>
            <a:ahLst/>
            <a:cxnLst/>
            <a:rect l="l" t="t" r="r" b="b"/>
            <a:pathLst>
              <a:path w="3869837" h="4265352">
                <a:moveTo>
                  <a:pt x="0" y="0"/>
                </a:moveTo>
                <a:lnTo>
                  <a:pt x="3869837" y="0"/>
                </a:lnTo>
                <a:lnTo>
                  <a:pt x="3869837" y="4265352"/>
                </a:lnTo>
                <a:lnTo>
                  <a:pt x="0" y="4265352"/>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2" name="Freeform 12"/>
          <p:cNvSpPr/>
          <p:nvPr/>
        </p:nvSpPr>
        <p:spPr>
          <a:xfrm rot="-10800000">
            <a:off x="9144000" y="-1365351"/>
            <a:ext cx="6660247" cy="2730701"/>
          </a:xfrm>
          <a:custGeom>
            <a:avLst/>
            <a:gdLst/>
            <a:ahLst/>
            <a:cxnLst/>
            <a:rect l="l" t="t" r="r" b="b"/>
            <a:pathLst>
              <a:path w="6660247" h="2730701">
                <a:moveTo>
                  <a:pt x="0" y="0"/>
                </a:moveTo>
                <a:lnTo>
                  <a:pt x="6660247" y="0"/>
                </a:lnTo>
                <a:lnTo>
                  <a:pt x="6660247" y="2730702"/>
                </a:lnTo>
                <a:lnTo>
                  <a:pt x="0" y="2730702"/>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
        <p:nvSpPr>
          <p:cNvPr id="13" name="Freeform 13"/>
          <p:cNvSpPr/>
          <p:nvPr/>
        </p:nvSpPr>
        <p:spPr>
          <a:xfrm rot="-2611628">
            <a:off x="1608356" y="-1969747"/>
            <a:ext cx="4007991" cy="3041063"/>
          </a:xfrm>
          <a:custGeom>
            <a:avLst/>
            <a:gdLst/>
            <a:ahLst/>
            <a:cxnLst/>
            <a:rect l="l" t="t" r="r" b="b"/>
            <a:pathLst>
              <a:path w="4007991" h="3041063">
                <a:moveTo>
                  <a:pt x="0" y="0"/>
                </a:moveTo>
                <a:lnTo>
                  <a:pt x="4007991" y="0"/>
                </a:lnTo>
                <a:lnTo>
                  <a:pt x="4007991" y="3041063"/>
                </a:lnTo>
                <a:lnTo>
                  <a:pt x="0" y="3041063"/>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txBody>
          <a:bodyPr/>
          <a:lstStyle/>
          <a:p>
            <a:endParaRPr lang="en-US" dirty="0"/>
          </a:p>
        </p:txBody>
      </p:sp>
      <p:sp>
        <p:nvSpPr>
          <p:cNvPr id="14" name="TextBox 14"/>
          <p:cNvSpPr txBox="1"/>
          <p:nvPr/>
        </p:nvSpPr>
        <p:spPr>
          <a:xfrm>
            <a:off x="854930" y="2096809"/>
            <a:ext cx="16675104" cy="6764592"/>
          </a:xfrm>
          <a:prstGeom prst="rect">
            <a:avLst/>
          </a:prstGeom>
        </p:spPr>
        <p:txBody>
          <a:bodyPr lIns="0" tIns="0" rIns="0" bIns="0" rtlCol="0" anchor="t">
            <a:spAutoFit/>
          </a:bodyPr>
          <a:lstStyle/>
          <a:p>
            <a:pPr marL="0" lvl="0" indent="0" algn="ctr">
              <a:lnSpc>
                <a:spcPts val="15866"/>
              </a:lnSpc>
            </a:pPr>
            <a:r>
              <a:rPr lang="en-US" sz="18888" spc="-1133" dirty="0">
                <a:solidFill>
                  <a:srgbClr val="30693F"/>
                </a:solidFill>
                <a:latin typeface="Rustic Printed"/>
                <a:ea typeface="Rustic Printed"/>
                <a:cs typeface="Rustic Printed"/>
                <a:sym typeface="Rustic Printed"/>
              </a:rPr>
              <a:t>SUPPORTIVE MEASURES AT NAPA VALLEY COLLEGE</a:t>
            </a:r>
          </a:p>
        </p:txBody>
      </p:sp>
      <p:sp>
        <p:nvSpPr>
          <p:cNvPr id="15" name="Freeform 15"/>
          <p:cNvSpPr/>
          <p:nvPr/>
        </p:nvSpPr>
        <p:spPr>
          <a:xfrm rot="4142913">
            <a:off x="14418985" y="1543285"/>
            <a:ext cx="2770524" cy="1664799"/>
          </a:xfrm>
          <a:custGeom>
            <a:avLst/>
            <a:gdLst/>
            <a:ahLst/>
            <a:cxnLst/>
            <a:rect l="l" t="t" r="r" b="b"/>
            <a:pathLst>
              <a:path w="2770524" h="1664799">
                <a:moveTo>
                  <a:pt x="0" y="0"/>
                </a:moveTo>
                <a:lnTo>
                  <a:pt x="2770524" y="0"/>
                </a:lnTo>
                <a:lnTo>
                  <a:pt x="2770524" y="1664799"/>
                </a:lnTo>
                <a:lnTo>
                  <a:pt x="0" y="166479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6" name="TextBox 16"/>
          <p:cNvSpPr txBox="1"/>
          <p:nvPr/>
        </p:nvSpPr>
        <p:spPr>
          <a:xfrm>
            <a:off x="3966196" y="8271136"/>
            <a:ext cx="10355609" cy="769441"/>
          </a:xfrm>
          <a:prstGeom prst="rect">
            <a:avLst/>
          </a:prstGeom>
        </p:spPr>
        <p:txBody>
          <a:bodyPr lIns="0" tIns="0" rIns="0" bIns="0" rtlCol="0" anchor="t">
            <a:spAutoFit/>
          </a:bodyPr>
          <a:lstStyle/>
          <a:p>
            <a:pPr marL="0" lvl="0" indent="0" algn="ctr">
              <a:lnSpc>
                <a:spcPts val="2955"/>
              </a:lnSpc>
              <a:spcBef>
                <a:spcPct val="0"/>
              </a:spcBef>
            </a:pPr>
            <a:r>
              <a:rPr lang="en-US" sz="2841" b="1" spc="179" dirty="0">
                <a:solidFill>
                  <a:srgbClr val="762123"/>
                </a:solidFill>
                <a:latin typeface="Canva Sans Medium"/>
                <a:ea typeface="Canva Sans Medium"/>
                <a:cs typeface="Canva Sans Medium"/>
                <a:sym typeface="Canva Sans Medium"/>
              </a:rPr>
              <a:t>BROUGHT TO YOU BY THE TITLE IX &amp; CIVIL RIGHTS DEPARTMENT</a:t>
            </a:r>
          </a:p>
        </p:txBody>
      </p:sp>
      <p:sp>
        <p:nvSpPr>
          <p:cNvPr id="17" name="Freeform 17"/>
          <p:cNvSpPr/>
          <p:nvPr/>
        </p:nvSpPr>
        <p:spPr>
          <a:xfrm rot="-6823717">
            <a:off x="847384" y="7260558"/>
            <a:ext cx="2770524" cy="1664799"/>
          </a:xfrm>
          <a:custGeom>
            <a:avLst/>
            <a:gdLst/>
            <a:ahLst/>
            <a:cxnLst/>
            <a:rect l="l" t="t" r="r" b="b"/>
            <a:pathLst>
              <a:path w="2770524" h="1664799">
                <a:moveTo>
                  <a:pt x="0" y="0"/>
                </a:moveTo>
                <a:lnTo>
                  <a:pt x="2770524" y="0"/>
                </a:lnTo>
                <a:lnTo>
                  <a:pt x="2770524" y="1664799"/>
                </a:lnTo>
                <a:lnTo>
                  <a:pt x="0" y="166479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8" name="Freeform 18"/>
          <p:cNvSpPr/>
          <p:nvPr/>
        </p:nvSpPr>
        <p:spPr>
          <a:xfrm flipH="1">
            <a:off x="2144893" y="1570229"/>
            <a:ext cx="1467459" cy="1581362"/>
          </a:xfrm>
          <a:custGeom>
            <a:avLst/>
            <a:gdLst/>
            <a:ahLst/>
            <a:cxnLst/>
            <a:rect l="l" t="t" r="r" b="b"/>
            <a:pathLst>
              <a:path w="1467459" h="1581362">
                <a:moveTo>
                  <a:pt x="1467458" y="0"/>
                </a:moveTo>
                <a:lnTo>
                  <a:pt x="0" y="0"/>
                </a:lnTo>
                <a:lnTo>
                  <a:pt x="0" y="1581362"/>
                </a:lnTo>
                <a:lnTo>
                  <a:pt x="1467458" y="1581362"/>
                </a:lnTo>
                <a:lnTo>
                  <a:pt x="1467458"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txBody>
          <a:bodyPr/>
          <a:lstStyle/>
          <a:p>
            <a:endParaRPr lang="en-US"/>
          </a:p>
        </p:txBody>
      </p:sp>
      <p:sp>
        <p:nvSpPr>
          <p:cNvPr id="19" name="Freeform 19"/>
          <p:cNvSpPr/>
          <p:nvPr/>
        </p:nvSpPr>
        <p:spPr>
          <a:xfrm>
            <a:off x="15484552" y="7988358"/>
            <a:ext cx="1140143" cy="1228640"/>
          </a:xfrm>
          <a:custGeom>
            <a:avLst/>
            <a:gdLst/>
            <a:ahLst/>
            <a:cxnLst/>
            <a:rect l="l" t="t" r="r" b="b"/>
            <a:pathLst>
              <a:path w="1140143" h="1228640">
                <a:moveTo>
                  <a:pt x="0" y="0"/>
                </a:moveTo>
                <a:lnTo>
                  <a:pt x="1140143" y="0"/>
                </a:lnTo>
                <a:lnTo>
                  <a:pt x="1140143" y="1228640"/>
                </a:lnTo>
                <a:lnTo>
                  <a:pt x="0" y="1228640"/>
                </a:lnTo>
                <a:lnTo>
                  <a:pt x="0" y="0"/>
                </a:lnTo>
                <a:close/>
              </a:path>
            </a:pathLst>
          </a:custGeom>
          <a:blipFill>
            <a:blip r:embed="rId29">
              <a:extLst>
                <a:ext uri="{96DAC541-7B7A-43D3-8B79-37D633B846F1}">
                  <asvg:svgBlip xmlns:asvg="http://schemas.microsoft.com/office/drawing/2016/SVG/main" r:embed="rId30"/>
                </a:ext>
              </a:extLst>
            </a:blip>
            <a:stretch>
              <a:fillRect/>
            </a:stretch>
          </a:blipFill>
          <a:ln cap="sq">
            <a:noFill/>
            <a:prstDash val="solid"/>
            <a:miter/>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8834819" y="2496157"/>
            <a:ext cx="9228210" cy="5294685"/>
          </a:xfrm>
          <a:custGeom>
            <a:avLst/>
            <a:gdLst/>
            <a:ahLst/>
            <a:cxnLst/>
            <a:rect l="l" t="t" r="r" b="b"/>
            <a:pathLst>
              <a:path w="9228210" h="5294685">
                <a:moveTo>
                  <a:pt x="0" y="0"/>
                </a:moveTo>
                <a:lnTo>
                  <a:pt x="9228209" y="0"/>
                </a:lnTo>
                <a:lnTo>
                  <a:pt x="9228209" y="5294686"/>
                </a:lnTo>
                <a:lnTo>
                  <a:pt x="0" y="529468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1493047"/>
            <a:ext cx="8435223" cy="1571627"/>
          </a:xfrm>
          <a:prstGeom prst="rect">
            <a:avLst/>
          </a:prstGeom>
        </p:spPr>
        <p:txBody>
          <a:bodyPr lIns="0" tIns="0" rIns="0" bIns="0" rtlCol="0" anchor="t">
            <a:spAutoFit/>
          </a:bodyPr>
          <a:lstStyle/>
          <a:p>
            <a:pPr marL="0" lvl="0" indent="0" algn="l">
              <a:lnSpc>
                <a:spcPts val="9600"/>
              </a:lnSpc>
            </a:pPr>
            <a:r>
              <a:rPr lang="en-US" sz="10000" spc="-600">
                <a:solidFill>
                  <a:srgbClr val="30693F"/>
                </a:solidFill>
                <a:latin typeface="Rustic Printed"/>
                <a:ea typeface="Rustic Printed"/>
                <a:cs typeface="Rustic Printed"/>
                <a:sym typeface="Rustic Printed"/>
              </a:rPr>
              <a:t>KEY TERMS:</a:t>
            </a:r>
          </a:p>
        </p:txBody>
      </p:sp>
      <p:sp>
        <p:nvSpPr>
          <p:cNvPr id="5" name="TextBox 5"/>
          <p:cNvSpPr txBox="1"/>
          <p:nvPr/>
        </p:nvSpPr>
        <p:spPr>
          <a:xfrm>
            <a:off x="457200" y="3064674"/>
            <a:ext cx="7643911" cy="5158740"/>
          </a:xfrm>
          <a:prstGeom prst="rect">
            <a:avLst/>
          </a:prstGeom>
        </p:spPr>
        <p:txBody>
          <a:bodyPr lIns="0" tIns="0" rIns="0" bIns="0" rtlCol="0" anchor="t">
            <a:spAutoFit/>
          </a:bodyPr>
          <a:lstStyle/>
          <a:p>
            <a:pPr marL="582925" lvl="1" indent="-291463" algn="l">
              <a:lnSpc>
                <a:spcPts val="3644"/>
              </a:lnSpc>
              <a:buFont typeface="Arial"/>
              <a:buChar char="•"/>
            </a:pPr>
            <a:r>
              <a:rPr lang="en-US" sz="3200" u="none" spc="161" dirty="0">
                <a:solidFill>
                  <a:srgbClr val="30693F"/>
                </a:solidFill>
                <a:latin typeface="Rustic Printed"/>
                <a:ea typeface="Rustic Printed"/>
                <a:cs typeface="Rustic Printed"/>
                <a:sym typeface="Rustic Printed"/>
              </a:rPr>
              <a:t>What Is Title IX?</a:t>
            </a:r>
          </a:p>
          <a:p>
            <a:pPr marL="734061" lvl="2" indent="-244687" algn="l">
              <a:lnSpc>
                <a:spcPts val="2295"/>
              </a:lnSpc>
              <a:spcBef>
                <a:spcPct val="0"/>
              </a:spcBef>
              <a:buFont typeface="Arial"/>
              <a:buChar char="⚬"/>
            </a:pPr>
            <a:r>
              <a:rPr lang="en-US" sz="2200" b="1" u="none" spc="102" dirty="0">
                <a:solidFill>
                  <a:srgbClr val="30693F"/>
                </a:solidFill>
                <a:latin typeface="Canva Sans Medium"/>
                <a:ea typeface="Canva Sans Medium"/>
                <a:cs typeface="Canva Sans Medium"/>
                <a:sym typeface="Canva Sans Medium"/>
              </a:rPr>
              <a:t>A federal law that protects against sex-based discrimination, including harassment, assault, dating violence, and retaliation.</a:t>
            </a:r>
          </a:p>
          <a:p>
            <a:pPr algn="l">
              <a:lnSpc>
                <a:spcPts val="2295"/>
              </a:lnSpc>
              <a:spcBef>
                <a:spcPct val="0"/>
              </a:spcBef>
            </a:pPr>
            <a:endParaRPr lang="en-US" sz="1700" b="1" u="none" spc="102" dirty="0">
              <a:solidFill>
                <a:srgbClr val="30693F"/>
              </a:solidFill>
              <a:latin typeface="Canva Sans Medium"/>
              <a:ea typeface="Canva Sans Medium"/>
              <a:cs typeface="Canva Sans Medium"/>
              <a:sym typeface="Canva Sans Medium"/>
            </a:endParaRPr>
          </a:p>
          <a:p>
            <a:pPr marL="582925" lvl="1" indent="-291463" algn="l">
              <a:lnSpc>
                <a:spcPts val="3644"/>
              </a:lnSpc>
              <a:spcBef>
                <a:spcPct val="0"/>
              </a:spcBef>
              <a:buFont typeface="Arial"/>
              <a:buChar char="•"/>
            </a:pPr>
            <a:r>
              <a:rPr lang="en-US" sz="3200" u="none" spc="161" dirty="0">
                <a:solidFill>
                  <a:srgbClr val="30693F"/>
                </a:solidFill>
                <a:latin typeface="Rustic Printed"/>
                <a:ea typeface="Rustic Printed"/>
                <a:cs typeface="Rustic Printed"/>
                <a:sym typeface="Rustic Printed"/>
              </a:rPr>
              <a:t>What Are Civil Rights Complaints?</a:t>
            </a:r>
          </a:p>
          <a:p>
            <a:pPr marL="734061" lvl="2" indent="-244687" algn="l">
              <a:lnSpc>
                <a:spcPts val="2295"/>
              </a:lnSpc>
              <a:spcBef>
                <a:spcPct val="0"/>
              </a:spcBef>
              <a:buFont typeface="Arial"/>
              <a:buChar char="⚬"/>
            </a:pPr>
            <a:r>
              <a:rPr lang="en-US" sz="2200" b="1" u="none" spc="102" dirty="0">
                <a:solidFill>
                  <a:srgbClr val="30693F"/>
                </a:solidFill>
                <a:latin typeface="Canva Sans Medium"/>
                <a:ea typeface="Canva Sans Medium"/>
                <a:cs typeface="Canva Sans Medium"/>
                <a:sym typeface="Canva Sans Medium"/>
              </a:rPr>
              <a:t>Protect against discrimination based on race, disability, national origin, and more.</a:t>
            </a:r>
          </a:p>
          <a:p>
            <a:pPr algn="l">
              <a:lnSpc>
                <a:spcPts val="2295"/>
              </a:lnSpc>
              <a:spcBef>
                <a:spcPct val="0"/>
              </a:spcBef>
            </a:pPr>
            <a:endParaRPr lang="en-US" sz="1700" b="1" u="none" spc="102" dirty="0">
              <a:solidFill>
                <a:srgbClr val="30693F"/>
              </a:solidFill>
              <a:latin typeface="Canva Sans Medium"/>
              <a:ea typeface="Canva Sans Medium"/>
              <a:cs typeface="Canva Sans Medium"/>
              <a:sym typeface="Canva Sans Medium"/>
            </a:endParaRPr>
          </a:p>
          <a:p>
            <a:pPr marL="582925" lvl="1" indent="-291463" algn="l">
              <a:lnSpc>
                <a:spcPts val="3644"/>
              </a:lnSpc>
              <a:spcBef>
                <a:spcPct val="0"/>
              </a:spcBef>
              <a:buFont typeface="Arial"/>
              <a:buChar char="•"/>
            </a:pPr>
            <a:r>
              <a:rPr lang="en-US" sz="3200" u="none" spc="161" dirty="0">
                <a:solidFill>
                  <a:srgbClr val="30693F"/>
                </a:solidFill>
                <a:latin typeface="Rustic Printed"/>
                <a:ea typeface="Rustic Printed"/>
                <a:cs typeface="Rustic Printed"/>
                <a:sym typeface="Rustic Printed"/>
              </a:rPr>
              <a:t>What Are Supportive Measures?</a:t>
            </a:r>
          </a:p>
          <a:p>
            <a:pPr marL="734061" lvl="2" indent="-244687" algn="l">
              <a:lnSpc>
                <a:spcPts val="2295"/>
              </a:lnSpc>
              <a:spcBef>
                <a:spcPct val="0"/>
              </a:spcBef>
              <a:buFont typeface="Arial"/>
              <a:buChar char="⚬"/>
            </a:pPr>
            <a:r>
              <a:rPr lang="en-US" sz="2200" b="1" u="none" spc="102" dirty="0">
                <a:solidFill>
                  <a:srgbClr val="30693F"/>
                </a:solidFill>
                <a:latin typeface="Canva Sans Medium"/>
                <a:ea typeface="Canva Sans Medium"/>
                <a:cs typeface="Canva Sans Medium"/>
                <a:sym typeface="Canva Sans Medium"/>
              </a:rPr>
              <a:t>Ways we assist students participating in the Title IX or Civil Rights process so they can stay engaged in the educational environment.</a:t>
            </a:r>
          </a:p>
          <a:p>
            <a:pPr marL="734061" lvl="2" indent="-244687" algn="l">
              <a:lnSpc>
                <a:spcPts val="2295"/>
              </a:lnSpc>
              <a:spcBef>
                <a:spcPct val="0"/>
              </a:spcBef>
              <a:buFont typeface="Arial"/>
              <a:buChar char="⚬"/>
            </a:pPr>
            <a:r>
              <a:rPr lang="en-US" sz="2200" b="1" u="none" spc="102" dirty="0">
                <a:solidFill>
                  <a:srgbClr val="30693F"/>
                </a:solidFill>
                <a:latin typeface="Canva Sans Medium"/>
                <a:ea typeface="Canva Sans Medium"/>
                <a:cs typeface="Canva Sans Medium"/>
                <a:sym typeface="Canva Sans Medium"/>
              </a:rPr>
              <a:t>They should be non-punitive, flexible, and available to all parties involved.</a:t>
            </a:r>
          </a:p>
          <a:p>
            <a:pPr marL="0" lvl="0" indent="0" algn="l">
              <a:lnSpc>
                <a:spcPts val="2295"/>
              </a:lnSpc>
              <a:spcBef>
                <a:spcPct val="0"/>
              </a:spcBef>
            </a:pPr>
            <a:endParaRPr lang="en-US" sz="1700" b="1" u="none" spc="102" dirty="0">
              <a:solidFill>
                <a:srgbClr val="30693F"/>
              </a:solidFill>
              <a:latin typeface="Canva Sans Medium"/>
              <a:ea typeface="Canva Sans Medium"/>
              <a:cs typeface="Canva Sans Medium"/>
              <a:sym typeface="Canva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2054643" y="2973705"/>
            <a:ext cx="6940374" cy="6132766"/>
          </a:xfrm>
          <a:custGeom>
            <a:avLst/>
            <a:gdLst/>
            <a:ahLst/>
            <a:cxnLst/>
            <a:rect l="l" t="t" r="r" b="b"/>
            <a:pathLst>
              <a:path w="6940374" h="6132766">
                <a:moveTo>
                  <a:pt x="0" y="0"/>
                </a:moveTo>
                <a:lnTo>
                  <a:pt x="6940374" y="0"/>
                </a:lnTo>
                <a:lnTo>
                  <a:pt x="6940374" y="6132766"/>
                </a:lnTo>
                <a:lnTo>
                  <a:pt x="0" y="613276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9292983" y="2973705"/>
            <a:ext cx="6940374" cy="6132766"/>
          </a:xfrm>
          <a:custGeom>
            <a:avLst/>
            <a:gdLst/>
            <a:ahLst/>
            <a:cxnLst/>
            <a:rect l="l" t="t" r="r" b="b"/>
            <a:pathLst>
              <a:path w="6940374" h="6132766">
                <a:moveTo>
                  <a:pt x="0" y="0"/>
                </a:moveTo>
                <a:lnTo>
                  <a:pt x="6940374" y="0"/>
                </a:lnTo>
                <a:lnTo>
                  <a:pt x="6940374" y="6132766"/>
                </a:lnTo>
                <a:lnTo>
                  <a:pt x="0" y="613276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5" name="TextBox 5"/>
          <p:cNvSpPr txBox="1"/>
          <p:nvPr/>
        </p:nvSpPr>
        <p:spPr>
          <a:xfrm>
            <a:off x="1058511" y="182878"/>
            <a:ext cx="16170978" cy="2790827"/>
          </a:xfrm>
          <a:prstGeom prst="rect">
            <a:avLst/>
          </a:prstGeom>
        </p:spPr>
        <p:txBody>
          <a:bodyPr lIns="0" tIns="0" rIns="0" bIns="0" rtlCol="0" anchor="t">
            <a:spAutoFit/>
          </a:bodyPr>
          <a:lstStyle/>
          <a:p>
            <a:pPr marL="0" lvl="0" indent="0" algn="ctr">
              <a:lnSpc>
                <a:spcPts val="9600"/>
              </a:lnSpc>
            </a:pPr>
            <a:r>
              <a:rPr lang="en-US" sz="10000" spc="-600" dirty="0">
                <a:solidFill>
                  <a:srgbClr val="30693F"/>
                </a:solidFill>
                <a:latin typeface="Rustic Printed"/>
                <a:ea typeface="Rustic Printed"/>
                <a:cs typeface="Rustic Printed"/>
                <a:sym typeface="Rustic Printed"/>
              </a:rPr>
              <a:t>WHAT KIND OF CASES DO WE DEAL WITH?</a:t>
            </a:r>
          </a:p>
        </p:txBody>
      </p:sp>
      <p:sp>
        <p:nvSpPr>
          <p:cNvPr id="6" name="TextBox 6"/>
          <p:cNvSpPr txBox="1"/>
          <p:nvPr/>
        </p:nvSpPr>
        <p:spPr>
          <a:xfrm>
            <a:off x="2743200" y="3184311"/>
            <a:ext cx="5896105" cy="5354955"/>
          </a:xfrm>
          <a:prstGeom prst="rect">
            <a:avLst/>
          </a:prstGeom>
        </p:spPr>
        <p:txBody>
          <a:bodyPr lIns="0" tIns="0" rIns="0" bIns="0" rtlCol="0" anchor="t">
            <a:spAutoFit/>
          </a:bodyPr>
          <a:lstStyle/>
          <a:p>
            <a:pPr algn="l">
              <a:lnSpc>
                <a:spcPts val="3839"/>
              </a:lnSpc>
            </a:pPr>
            <a:r>
              <a:rPr lang="en-US" sz="3999" spc="-239" dirty="0">
                <a:solidFill>
                  <a:srgbClr val="FFFFFF"/>
                </a:solidFill>
                <a:latin typeface="Rustic Printed"/>
                <a:ea typeface="Rustic Printed"/>
                <a:cs typeface="Rustic Printed"/>
                <a:sym typeface="Rustic Printed"/>
              </a:rPr>
              <a:t>TITLE IX: </a:t>
            </a:r>
          </a:p>
          <a:p>
            <a:pPr marL="863599" lvl="1" indent="-431800" algn="l">
              <a:lnSpc>
                <a:spcPts val="3839"/>
              </a:lnSpc>
              <a:buFont typeface="Arial"/>
              <a:buChar char="•"/>
            </a:pPr>
            <a:r>
              <a:rPr lang="en-US" sz="3999" spc="-239" dirty="0">
                <a:solidFill>
                  <a:srgbClr val="FFFFFF"/>
                </a:solidFill>
                <a:latin typeface="Rustic Printed"/>
                <a:ea typeface="Rustic Printed"/>
                <a:cs typeface="Rustic Printed"/>
                <a:sym typeface="Rustic Printed"/>
              </a:rPr>
              <a:t>SEXUAL ASSAULT</a:t>
            </a:r>
          </a:p>
          <a:p>
            <a:pPr marL="863599" lvl="1" indent="-431800" algn="l">
              <a:lnSpc>
                <a:spcPts val="3839"/>
              </a:lnSpc>
              <a:buFont typeface="Arial"/>
              <a:buChar char="•"/>
            </a:pPr>
            <a:r>
              <a:rPr lang="en-US" sz="3999" spc="-239" dirty="0">
                <a:solidFill>
                  <a:srgbClr val="FFFFFF"/>
                </a:solidFill>
                <a:latin typeface="Rustic Printed"/>
                <a:ea typeface="Rustic Printed"/>
                <a:cs typeface="Rustic Printed"/>
                <a:sym typeface="Rustic Printed"/>
              </a:rPr>
              <a:t>STALKING</a:t>
            </a:r>
          </a:p>
          <a:p>
            <a:pPr marL="863599" lvl="1" indent="-431800" algn="l">
              <a:lnSpc>
                <a:spcPts val="3839"/>
              </a:lnSpc>
              <a:buFont typeface="Arial"/>
              <a:buChar char="•"/>
            </a:pPr>
            <a:r>
              <a:rPr lang="en-US" sz="3999" spc="-239" dirty="0">
                <a:solidFill>
                  <a:srgbClr val="FFFFFF"/>
                </a:solidFill>
                <a:latin typeface="Rustic Printed"/>
                <a:ea typeface="Rustic Printed"/>
                <a:cs typeface="Rustic Printed"/>
                <a:sym typeface="Rustic Printed"/>
              </a:rPr>
              <a:t>INTIMATE PARTNER VIOLENCE</a:t>
            </a:r>
          </a:p>
          <a:p>
            <a:pPr marL="863599" lvl="1" indent="-431800" algn="l">
              <a:lnSpc>
                <a:spcPts val="3839"/>
              </a:lnSpc>
              <a:buFont typeface="Arial"/>
              <a:buChar char="•"/>
            </a:pPr>
            <a:r>
              <a:rPr lang="en-US" sz="3999" spc="-239" dirty="0">
                <a:solidFill>
                  <a:srgbClr val="FFFFFF"/>
                </a:solidFill>
                <a:latin typeface="Rustic Printed"/>
                <a:ea typeface="Rustic Printed"/>
                <a:cs typeface="Rustic Printed"/>
                <a:sym typeface="Rustic Printed"/>
              </a:rPr>
              <a:t>SEXUAL HARASSMENT</a:t>
            </a:r>
          </a:p>
          <a:p>
            <a:pPr marL="863599" lvl="1" indent="-431800" algn="l">
              <a:lnSpc>
                <a:spcPts val="3839"/>
              </a:lnSpc>
              <a:buFont typeface="Arial"/>
              <a:buChar char="•"/>
            </a:pPr>
            <a:r>
              <a:rPr lang="en-US" sz="3999" spc="-239" dirty="0">
                <a:solidFill>
                  <a:srgbClr val="FFFFFF"/>
                </a:solidFill>
                <a:latin typeface="Rustic Printed"/>
                <a:ea typeface="Rustic Printed"/>
                <a:cs typeface="Rustic Printed"/>
                <a:sym typeface="Rustic Printed"/>
              </a:rPr>
              <a:t>DISCRIMINATION BASED ON SEX, PREGNANCY STATUS, PREGNANCY RELATED CONDITIONS, OR PARENTING STATUS</a:t>
            </a:r>
          </a:p>
          <a:p>
            <a:pPr marL="0" lvl="0" indent="0" algn="ctr">
              <a:lnSpc>
                <a:spcPts val="2879"/>
              </a:lnSpc>
              <a:spcBef>
                <a:spcPct val="0"/>
              </a:spcBef>
            </a:pPr>
            <a:endParaRPr lang="en-US" sz="3999" spc="-239" dirty="0">
              <a:solidFill>
                <a:srgbClr val="FFFFFF"/>
              </a:solidFill>
              <a:latin typeface="Rustic Printed"/>
              <a:ea typeface="Rustic Printed"/>
              <a:cs typeface="Rustic Printed"/>
              <a:sym typeface="Rustic Printed"/>
            </a:endParaRPr>
          </a:p>
        </p:txBody>
      </p:sp>
      <p:sp>
        <p:nvSpPr>
          <p:cNvPr id="7" name="TextBox 7"/>
          <p:cNvSpPr txBox="1"/>
          <p:nvPr/>
        </p:nvSpPr>
        <p:spPr>
          <a:xfrm>
            <a:off x="9874059" y="3182605"/>
            <a:ext cx="6063880" cy="5310759"/>
          </a:xfrm>
          <a:prstGeom prst="rect">
            <a:avLst/>
          </a:prstGeom>
        </p:spPr>
        <p:txBody>
          <a:bodyPr lIns="0" tIns="0" rIns="0" bIns="0" rtlCol="0" anchor="t">
            <a:spAutoFit/>
          </a:bodyPr>
          <a:lstStyle/>
          <a:p>
            <a:pPr algn="l">
              <a:lnSpc>
                <a:spcPts val="3168"/>
              </a:lnSpc>
            </a:pPr>
            <a:r>
              <a:rPr lang="en-US" sz="3300" spc="-198">
                <a:solidFill>
                  <a:srgbClr val="FFFFFF"/>
                </a:solidFill>
                <a:latin typeface="Rustic Printed"/>
                <a:ea typeface="Rustic Printed"/>
                <a:cs typeface="Rustic Printed"/>
                <a:sym typeface="Rustic Printed"/>
              </a:rPr>
              <a:t>CIVIL RIGHTS</a:t>
            </a:r>
          </a:p>
          <a:p>
            <a:pPr marL="712470" lvl="1" indent="-356235" algn="l">
              <a:lnSpc>
                <a:spcPts val="3168"/>
              </a:lnSpc>
              <a:buFont typeface="Arial"/>
              <a:buChar char="•"/>
            </a:pPr>
            <a:r>
              <a:rPr lang="en-US" sz="3300" spc="-198">
                <a:solidFill>
                  <a:srgbClr val="FFFFFF"/>
                </a:solidFill>
                <a:latin typeface="Rustic Printed"/>
                <a:ea typeface="Rustic Printed"/>
                <a:cs typeface="Rustic Printed"/>
                <a:sym typeface="Rustic Printed"/>
              </a:rPr>
              <a:t>HARASSMENT, DISCRIMINATION, AND ASSISTING COLLEGE POLICE IN THE CASE OF A HATE CRIME</a:t>
            </a:r>
          </a:p>
          <a:p>
            <a:pPr marL="712470" lvl="1" indent="-356235" algn="l">
              <a:lnSpc>
                <a:spcPts val="3168"/>
              </a:lnSpc>
              <a:buFont typeface="Arial"/>
              <a:buChar char="•"/>
            </a:pPr>
            <a:r>
              <a:rPr lang="en-US" sz="3300" spc="-198">
                <a:solidFill>
                  <a:srgbClr val="FFFFFF"/>
                </a:solidFill>
                <a:latin typeface="Rustic Printed"/>
                <a:ea typeface="Rustic Printed"/>
                <a:cs typeface="Rustic Printed"/>
                <a:sym typeface="Rustic Printed"/>
              </a:rPr>
              <a:t>THESE CASES ARE BASED ON RACE, COLOR, ETHNICITY, NATIONAL ORIGIN, IMMIGRATION STATUS, SEX, GENDER IDENTITY, GENDER EXPRESSION, SEXUAL ORIENTATION, RELIGION, VETERAN STATUS, DISABILITY STATUS, ANCESTORY, GENETIC INFORMATION, MARITAL STATUS, MEDICAL AND HEALTH CONDITIONS OR OTHERS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119343" y="1235355"/>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0494" y="0"/>
                  </a:moveTo>
                  <a:lnTo>
                    <a:pt x="4264232" y="0"/>
                  </a:lnTo>
                  <a:cubicBezTo>
                    <a:pt x="4270028" y="0"/>
                    <a:pt x="4274726" y="4698"/>
                    <a:pt x="4274726" y="10494"/>
                  </a:cubicBezTo>
                  <a:lnTo>
                    <a:pt x="4274726" y="2156973"/>
                  </a:lnTo>
                  <a:cubicBezTo>
                    <a:pt x="4274726" y="2162768"/>
                    <a:pt x="4270028" y="2167467"/>
                    <a:pt x="4264232" y="2167467"/>
                  </a:cubicBezTo>
                  <a:lnTo>
                    <a:pt x="10494" y="2167467"/>
                  </a:lnTo>
                  <a:cubicBezTo>
                    <a:pt x="7711" y="2167467"/>
                    <a:pt x="5042" y="2166361"/>
                    <a:pt x="3074" y="2164393"/>
                  </a:cubicBezTo>
                  <a:cubicBezTo>
                    <a:pt x="1106" y="2162425"/>
                    <a:pt x="0" y="2159756"/>
                    <a:pt x="0" y="2156973"/>
                  </a:cubicBezTo>
                  <a:lnTo>
                    <a:pt x="0" y="10494"/>
                  </a:lnTo>
                  <a:cubicBezTo>
                    <a:pt x="0" y="4698"/>
                    <a:pt x="4698" y="0"/>
                    <a:pt x="10494" y="0"/>
                  </a:cubicBezTo>
                  <a:close/>
                </a:path>
              </a:pathLst>
            </a:custGeom>
            <a:solidFill>
              <a:srgbClr val="BD3235"/>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834609" y="1539557"/>
            <a:ext cx="14618782" cy="2790827"/>
          </a:xfrm>
          <a:prstGeom prst="rect">
            <a:avLst/>
          </a:prstGeom>
        </p:spPr>
        <p:txBody>
          <a:bodyPr lIns="0" tIns="0" rIns="0" bIns="0" rtlCol="0" anchor="t">
            <a:spAutoFit/>
          </a:bodyPr>
          <a:lstStyle/>
          <a:p>
            <a:pPr marL="0" lvl="0" indent="0" algn="ctr">
              <a:lnSpc>
                <a:spcPts val="9600"/>
              </a:lnSpc>
            </a:pPr>
            <a:r>
              <a:rPr lang="en-US" sz="10000" spc="-600" dirty="0">
                <a:solidFill>
                  <a:srgbClr val="FFFFFF"/>
                </a:solidFill>
                <a:latin typeface="Rustic Printed"/>
                <a:ea typeface="Rustic Printed"/>
                <a:cs typeface="Rustic Printed"/>
                <a:sym typeface="Rustic Printed"/>
              </a:rPr>
              <a:t>OVERVIEW OF THE TITLE IX/CIVIL RIGHTS PROCESS</a:t>
            </a:r>
          </a:p>
        </p:txBody>
      </p:sp>
      <p:sp>
        <p:nvSpPr>
          <p:cNvPr id="7" name="TextBox 7"/>
          <p:cNvSpPr txBox="1"/>
          <p:nvPr/>
        </p:nvSpPr>
        <p:spPr>
          <a:xfrm>
            <a:off x="3242408" y="4067540"/>
            <a:ext cx="11984470" cy="4657725"/>
          </a:xfrm>
          <a:prstGeom prst="rect">
            <a:avLst/>
          </a:prstGeom>
        </p:spPr>
        <p:txBody>
          <a:bodyPr lIns="0" tIns="0" rIns="0" bIns="0" rtlCol="0" anchor="t">
            <a:spAutoFit/>
          </a:bodyPr>
          <a:lstStyle/>
          <a:p>
            <a:pPr marL="431799" lvl="1" indent="-215899" algn="l">
              <a:lnSpc>
                <a:spcPts val="2699"/>
              </a:lnSpc>
              <a:spcBef>
                <a:spcPct val="0"/>
              </a:spcBef>
              <a:buAutoNum type="arabicPeriod"/>
            </a:pPr>
            <a:r>
              <a:rPr lang="en-US" sz="1999" b="1" u="none" spc="119">
                <a:solidFill>
                  <a:srgbClr val="FFFFFF"/>
                </a:solidFill>
                <a:latin typeface="Canva Sans Bold"/>
                <a:ea typeface="Canva Sans Bold"/>
                <a:cs typeface="Canva Sans Bold"/>
                <a:sym typeface="Canva Sans Bold"/>
              </a:rPr>
              <a:t>Report &amp; Initial Assessment</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Students, faculty, or staff report an issue.</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The Title IX office assesses the report and offers supportive measures.</a:t>
            </a:r>
          </a:p>
          <a:p>
            <a:pPr marL="431799" lvl="1" indent="-215899" algn="l">
              <a:lnSpc>
                <a:spcPts val="2699"/>
              </a:lnSpc>
              <a:buAutoNum type="arabicPeriod"/>
            </a:pPr>
            <a:r>
              <a:rPr lang="en-US" sz="1999" b="1" u="none" spc="119">
                <a:solidFill>
                  <a:srgbClr val="FFFFFF"/>
                </a:solidFill>
                <a:latin typeface="Canva Sans Bold"/>
                <a:ea typeface="Canva Sans Bold"/>
                <a:cs typeface="Canva Sans Bold"/>
                <a:sym typeface="Canva Sans Bold"/>
              </a:rPr>
              <a:t>Supportive Measures</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Immediate, non-disciplinary options to help students feel safe and supported.</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Examples: Academic adjustments, no-contact orders, counseling, housing changes.</a:t>
            </a:r>
          </a:p>
          <a:p>
            <a:pPr marL="431799" lvl="1" indent="-215899" algn="l">
              <a:lnSpc>
                <a:spcPts val="2699"/>
              </a:lnSpc>
              <a:spcBef>
                <a:spcPct val="0"/>
              </a:spcBef>
              <a:buAutoNum type="arabicPeriod"/>
            </a:pPr>
            <a:r>
              <a:rPr lang="en-US" sz="1999" b="1" u="none" spc="119">
                <a:solidFill>
                  <a:srgbClr val="FFFFFF"/>
                </a:solidFill>
                <a:latin typeface="Canva Sans Bold"/>
                <a:ea typeface="Canva Sans Bold"/>
                <a:cs typeface="Canva Sans Bold"/>
                <a:sym typeface="Canva Sans Bold"/>
              </a:rPr>
              <a:t>Formal Complaint &amp; Investigation</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Investigation gathers evidence from all sides.</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Supportive measures remain in place.</a:t>
            </a:r>
          </a:p>
          <a:p>
            <a:pPr marL="431799" lvl="1" indent="-215899" algn="l">
              <a:lnSpc>
                <a:spcPts val="2699"/>
              </a:lnSpc>
              <a:spcBef>
                <a:spcPct val="0"/>
              </a:spcBef>
              <a:buAutoNum type="arabicPeriod"/>
            </a:pPr>
            <a:r>
              <a:rPr lang="en-US" sz="1999" b="1" u="none" spc="119">
                <a:solidFill>
                  <a:srgbClr val="FFFFFF"/>
                </a:solidFill>
                <a:latin typeface="Canva Sans Bold"/>
                <a:ea typeface="Canva Sans Bold"/>
                <a:cs typeface="Canva Sans Bold"/>
                <a:sym typeface="Canva Sans Bold"/>
              </a:rPr>
              <a:t>Hearing &amp; Resolution</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An administrative decision-maker helps make findings.</a:t>
            </a:r>
          </a:p>
          <a:p>
            <a:pPr marL="863598" lvl="2" indent="-287866" algn="l">
              <a:lnSpc>
                <a:spcPts val="2699"/>
              </a:lnSpc>
              <a:spcBef>
                <a:spcPct val="0"/>
              </a:spcBef>
              <a:buFont typeface="Arial"/>
              <a:buChar char="⚬"/>
            </a:pPr>
            <a:r>
              <a:rPr lang="en-US" sz="1999" u="none" spc="119">
                <a:solidFill>
                  <a:srgbClr val="FFFFFF"/>
                </a:solidFill>
                <a:latin typeface="Canva Sans"/>
                <a:ea typeface="Canva Sans"/>
                <a:cs typeface="Canva Sans"/>
                <a:sym typeface="Canva Sans"/>
              </a:rPr>
              <a:t>After a decision, additional supportive measures may be needed.</a:t>
            </a:r>
          </a:p>
          <a:p>
            <a:pPr marL="0" lvl="0" indent="0" algn="l">
              <a:lnSpc>
                <a:spcPts val="2699"/>
              </a:lnSpc>
              <a:spcBef>
                <a:spcPct val="0"/>
              </a:spcBef>
            </a:pPr>
            <a:endParaRPr lang="en-US" sz="1999" u="none" spc="119">
              <a:solidFill>
                <a:srgbClr val="FFFFFF"/>
              </a:solidFill>
              <a:latin typeface="Canva Sans"/>
              <a:ea typeface="Canva Sans"/>
              <a:cs typeface="Canva Sans"/>
              <a:sym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9144000" y="2004135"/>
            <a:ext cx="8548083" cy="5695160"/>
          </a:xfrm>
          <a:custGeom>
            <a:avLst/>
            <a:gdLst/>
            <a:ahLst/>
            <a:cxnLst/>
            <a:rect l="l" t="t" r="r" b="b"/>
            <a:pathLst>
              <a:path w="8548083" h="5695160">
                <a:moveTo>
                  <a:pt x="0" y="0"/>
                </a:moveTo>
                <a:lnTo>
                  <a:pt x="8548083" y="0"/>
                </a:lnTo>
                <a:lnTo>
                  <a:pt x="8548083" y="5695160"/>
                </a:lnTo>
                <a:lnTo>
                  <a:pt x="0" y="569516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73911" y="495300"/>
            <a:ext cx="7196179" cy="3206132"/>
          </a:xfrm>
          <a:prstGeom prst="rect">
            <a:avLst/>
          </a:prstGeom>
        </p:spPr>
        <p:txBody>
          <a:bodyPr lIns="0" tIns="0" rIns="0" bIns="0" rtlCol="0" anchor="t">
            <a:spAutoFit/>
          </a:bodyPr>
          <a:lstStyle/>
          <a:p>
            <a:pPr marL="0" lvl="0" indent="0" algn="l">
              <a:lnSpc>
                <a:spcPts val="7680"/>
              </a:lnSpc>
            </a:pPr>
            <a:r>
              <a:rPr lang="en-US" sz="8000" spc="-480" dirty="0">
                <a:solidFill>
                  <a:srgbClr val="30693F"/>
                </a:solidFill>
                <a:latin typeface="Rustic Printed"/>
                <a:ea typeface="Rustic Printed"/>
                <a:cs typeface="Rustic Printed"/>
                <a:sym typeface="Rustic Printed"/>
              </a:rPr>
              <a:t>EXAMINING CURRENT SUPPORTIVE MEASURES</a:t>
            </a:r>
          </a:p>
        </p:txBody>
      </p:sp>
      <p:sp>
        <p:nvSpPr>
          <p:cNvPr id="5" name="TextBox 5"/>
          <p:cNvSpPr txBox="1"/>
          <p:nvPr/>
        </p:nvSpPr>
        <p:spPr>
          <a:xfrm>
            <a:off x="762000" y="3463290"/>
            <a:ext cx="7196179" cy="6823710"/>
          </a:xfrm>
          <a:prstGeom prst="rect">
            <a:avLst/>
          </a:prstGeom>
        </p:spPr>
        <p:txBody>
          <a:bodyPr lIns="0" tIns="0" rIns="0" bIns="0" rtlCol="0" anchor="t">
            <a:spAutoFit/>
          </a:bodyPr>
          <a:lstStyle/>
          <a:p>
            <a:pPr marL="734051" lvl="1" indent="-367026" algn="l">
              <a:lnSpc>
                <a:spcPts val="4589"/>
              </a:lnSpc>
              <a:spcBef>
                <a:spcPct val="0"/>
              </a:spcBef>
              <a:buFont typeface="Arial"/>
              <a:buChar char="•"/>
            </a:pPr>
            <a:r>
              <a:rPr lang="en-US" sz="3399" spc="203" dirty="0">
                <a:solidFill>
                  <a:srgbClr val="30693F"/>
                </a:solidFill>
                <a:latin typeface="Rustic Printed"/>
                <a:ea typeface="Rustic Printed"/>
                <a:cs typeface="Rustic Printed"/>
                <a:sym typeface="Rustic Printed"/>
              </a:rPr>
              <a:t>What’</a:t>
            </a:r>
            <a:r>
              <a:rPr lang="en-US" sz="3399" u="none" spc="203" dirty="0">
                <a:solidFill>
                  <a:srgbClr val="30693F"/>
                </a:solidFill>
                <a:latin typeface="Rustic Printed"/>
                <a:ea typeface="Rustic Printed"/>
                <a:cs typeface="Rustic Printed"/>
                <a:sym typeface="Rustic Printed"/>
              </a:rPr>
              <a:t>s in Place Now?</a:t>
            </a:r>
          </a:p>
          <a:p>
            <a:pPr marL="949956" lvl="2" indent="-316652" algn="l">
              <a:lnSpc>
                <a:spcPts val="2969"/>
              </a:lnSpc>
              <a:spcBef>
                <a:spcPct val="0"/>
              </a:spcBef>
              <a:buFont typeface="Arial"/>
              <a:buChar char="⚬"/>
            </a:pPr>
            <a:r>
              <a:rPr lang="en-US" sz="2199" b="1" u="none" spc="131" dirty="0">
                <a:solidFill>
                  <a:srgbClr val="30693F"/>
                </a:solidFill>
                <a:latin typeface="Canva Sans Medium"/>
                <a:ea typeface="Canva Sans Medium"/>
                <a:cs typeface="Canva Sans Medium"/>
                <a:sym typeface="Canva Sans Medium"/>
              </a:rPr>
              <a:t>Academic: Extended deadlines, tutoring, excused absences.</a:t>
            </a:r>
          </a:p>
          <a:p>
            <a:pPr marL="949956" lvl="2" indent="-316652" algn="l">
              <a:lnSpc>
                <a:spcPts val="2969"/>
              </a:lnSpc>
              <a:spcBef>
                <a:spcPct val="0"/>
              </a:spcBef>
              <a:buFont typeface="Arial"/>
              <a:buChar char="⚬"/>
            </a:pPr>
            <a:r>
              <a:rPr lang="en-US" sz="2199" b="1" u="none" spc="131" dirty="0">
                <a:solidFill>
                  <a:srgbClr val="30693F"/>
                </a:solidFill>
                <a:latin typeface="Canva Sans Medium"/>
                <a:ea typeface="Canva Sans Medium"/>
                <a:cs typeface="Canva Sans Medium"/>
                <a:sym typeface="Canva Sans Medium"/>
              </a:rPr>
              <a:t>Housing: Room reassignments</a:t>
            </a:r>
          </a:p>
          <a:p>
            <a:pPr marL="949956" lvl="2" indent="-316652" algn="l">
              <a:lnSpc>
                <a:spcPts val="2969"/>
              </a:lnSpc>
              <a:spcBef>
                <a:spcPct val="0"/>
              </a:spcBef>
              <a:buFont typeface="Arial"/>
              <a:buChar char="⚬"/>
            </a:pPr>
            <a:r>
              <a:rPr lang="en-US" sz="2199" b="1" u="none" spc="131" dirty="0">
                <a:solidFill>
                  <a:srgbClr val="30693F"/>
                </a:solidFill>
                <a:latin typeface="Canva Sans Medium"/>
                <a:ea typeface="Canva Sans Medium"/>
                <a:cs typeface="Canva Sans Medium"/>
                <a:sym typeface="Canva Sans Medium"/>
              </a:rPr>
              <a:t>Safety: No-contact orders, campus escort services.</a:t>
            </a:r>
          </a:p>
          <a:p>
            <a:pPr marL="949956" lvl="2" indent="-316652" algn="l">
              <a:lnSpc>
                <a:spcPts val="2969"/>
              </a:lnSpc>
              <a:spcBef>
                <a:spcPct val="0"/>
              </a:spcBef>
              <a:buFont typeface="Arial"/>
              <a:buChar char="⚬"/>
            </a:pPr>
            <a:r>
              <a:rPr lang="en-US" sz="2199" b="1" u="none" spc="131" dirty="0">
                <a:solidFill>
                  <a:srgbClr val="30693F"/>
                </a:solidFill>
                <a:latin typeface="Canva Sans Medium"/>
                <a:ea typeface="Canva Sans Medium"/>
                <a:cs typeface="Canva Sans Medium"/>
                <a:sym typeface="Canva Sans Medium"/>
              </a:rPr>
              <a:t>Wellness: Counseling, medical services, faculty/ staff advisors</a:t>
            </a:r>
          </a:p>
          <a:p>
            <a:pPr marL="734051" lvl="1" indent="-367026" algn="l">
              <a:lnSpc>
                <a:spcPts val="4589"/>
              </a:lnSpc>
              <a:spcBef>
                <a:spcPct val="0"/>
              </a:spcBef>
              <a:buFont typeface="Arial"/>
              <a:buChar char="•"/>
            </a:pPr>
            <a:r>
              <a:rPr lang="en-US" sz="3399" u="none" spc="203" dirty="0">
                <a:solidFill>
                  <a:srgbClr val="30693F"/>
                </a:solidFill>
                <a:latin typeface="Rustic Printed"/>
                <a:ea typeface="Rustic Printed"/>
                <a:cs typeface="Rustic Printed"/>
                <a:sym typeface="Rustic Printed"/>
              </a:rPr>
              <a:t>What Might Be Missing?</a:t>
            </a:r>
          </a:p>
          <a:p>
            <a:pPr marL="949956" lvl="2" indent="-316652" algn="l">
              <a:lnSpc>
                <a:spcPts val="2969"/>
              </a:lnSpc>
              <a:spcBef>
                <a:spcPct val="0"/>
              </a:spcBef>
              <a:buFont typeface="Arial"/>
              <a:buChar char="⚬"/>
            </a:pPr>
            <a:r>
              <a:rPr lang="en-US" sz="2199" b="1" u="none" spc="131" dirty="0">
                <a:solidFill>
                  <a:srgbClr val="30693F"/>
                </a:solidFill>
                <a:latin typeface="Canva Sans Medium"/>
                <a:ea typeface="Canva Sans Medium"/>
                <a:cs typeface="Canva Sans Medium"/>
                <a:sym typeface="Canva Sans Medium"/>
              </a:rPr>
              <a:t>Do students feel comfortable asking for help?</a:t>
            </a:r>
          </a:p>
          <a:p>
            <a:pPr marL="949956" lvl="2" indent="-316652" algn="l">
              <a:lnSpc>
                <a:spcPts val="2969"/>
              </a:lnSpc>
              <a:spcBef>
                <a:spcPct val="0"/>
              </a:spcBef>
              <a:buFont typeface="Arial"/>
              <a:buChar char="⚬"/>
            </a:pPr>
            <a:r>
              <a:rPr lang="en-US" sz="2199" b="1" u="none" spc="131" dirty="0">
                <a:solidFill>
                  <a:srgbClr val="30693F"/>
                </a:solidFill>
                <a:latin typeface="Canva Sans Medium"/>
                <a:ea typeface="Canva Sans Medium"/>
                <a:cs typeface="Canva Sans Medium"/>
                <a:sym typeface="Canva Sans Medium"/>
              </a:rPr>
              <a:t>Are the current options accessible and effective?</a:t>
            </a:r>
          </a:p>
          <a:p>
            <a:pPr marL="949956" lvl="2" indent="-316652" algn="l">
              <a:lnSpc>
                <a:spcPts val="2969"/>
              </a:lnSpc>
              <a:spcBef>
                <a:spcPct val="0"/>
              </a:spcBef>
              <a:buFont typeface="Arial"/>
              <a:buChar char="⚬"/>
            </a:pPr>
            <a:r>
              <a:rPr lang="en-US" sz="2199" b="1" u="none" spc="131" dirty="0">
                <a:solidFill>
                  <a:srgbClr val="30693F"/>
                </a:solidFill>
                <a:latin typeface="Canva Sans Medium"/>
                <a:ea typeface="Canva Sans Medium"/>
                <a:cs typeface="Canva Sans Medium"/>
                <a:sym typeface="Canva Sans Medium"/>
              </a:rPr>
              <a:t>Are there gaps in mental health, academic support, or community engagement?</a:t>
            </a:r>
          </a:p>
          <a:p>
            <a:pPr marL="0" lvl="0" indent="0" algn="l">
              <a:lnSpc>
                <a:spcPts val="2969"/>
              </a:lnSpc>
              <a:spcBef>
                <a:spcPct val="0"/>
              </a:spcBef>
            </a:pPr>
            <a:endParaRPr lang="en-US" sz="2199" b="1" u="none" spc="131" dirty="0">
              <a:solidFill>
                <a:srgbClr val="30693F"/>
              </a:solidFill>
              <a:latin typeface="Canva Sans Medium"/>
              <a:ea typeface="Canva Sans Medium"/>
              <a:cs typeface="Canva Sans Medium"/>
              <a:sym typeface="Canva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1763162" y="-789039"/>
            <a:ext cx="2875332" cy="3635478"/>
          </a:xfrm>
          <a:custGeom>
            <a:avLst/>
            <a:gdLst/>
            <a:ahLst/>
            <a:cxnLst/>
            <a:rect l="l" t="t" r="r" b="b"/>
            <a:pathLst>
              <a:path w="2875332" h="3635478">
                <a:moveTo>
                  <a:pt x="0" y="0"/>
                </a:moveTo>
                <a:lnTo>
                  <a:pt x="2875333" y="0"/>
                </a:lnTo>
                <a:lnTo>
                  <a:pt x="2875333" y="3635478"/>
                </a:lnTo>
                <a:lnTo>
                  <a:pt x="0" y="363547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1044801" y="9258300"/>
            <a:ext cx="5315394" cy="1913542"/>
          </a:xfrm>
          <a:custGeom>
            <a:avLst/>
            <a:gdLst/>
            <a:ahLst/>
            <a:cxnLst/>
            <a:rect l="l" t="t" r="r" b="b"/>
            <a:pathLst>
              <a:path w="5315394" h="1913542">
                <a:moveTo>
                  <a:pt x="0" y="0"/>
                </a:moveTo>
                <a:lnTo>
                  <a:pt x="5315394" y="0"/>
                </a:lnTo>
                <a:lnTo>
                  <a:pt x="5315394" y="1913542"/>
                </a:lnTo>
                <a:lnTo>
                  <a:pt x="0" y="191354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5" name="TextBox 5"/>
          <p:cNvSpPr txBox="1"/>
          <p:nvPr/>
        </p:nvSpPr>
        <p:spPr>
          <a:xfrm>
            <a:off x="-522400" y="1527454"/>
            <a:ext cx="19332801" cy="1832906"/>
          </a:xfrm>
          <a:prstGeom prst="rect">
            <a:avLst/>
          </a:prstGeom>
        </p:spPr>
        <p:txBody>
          <a:bodyPr lIns="0" tIns="0" rIns="0" bIns="0" rtlCol="0" anchor="t">
            <a:spAutoFit/>
          </a:bodyPr>
          <a:lstStyle/>
          <a:p>
            <a:pPr marL="0" lvl="0" indent="0" algn="ctr">
              <a:lnSpc>
                <a:spcPts val="10575"/>
              </a:lnSpc>
            </a:pPr>
            <a:r>
              <a:rPr lang="en-US" sz="12589" spc="-755">
                <a:solidFill>
                  <a:srgbClr val="30693F"/>
                </a:solidFill>
                <a:latin typeface="Rustic Printed"/>
                <a:ea typeface="Rustic Printed"/>
                <a:cs typeface="Rustic Printed"/>
                <a:sym typeface="Rustic Printed"/>
              </a:rPr>
              <a:t>QUESTIONS FOR YOU:</a:t>
            </a:r>
          </a:p>
        </p:txBody>
      </p:sp>
      <p:sp>
        <p:nvSpPr>
          <p:cNvPr id="6" name="Freeform 6"/>
          <p:cNvSpPr/>
          <p:nvPr/>
        </p:nvSpPr>
        <p:spPr>
          <a:xfrm rot="2830164">
            <a:off x="5322070" y="8801780"/>
            <a:ext cx="3550978" cy="3705954"/>
          </a:xfrm>
          <a:custGeom>
            <a:avLst/>
            <a:gdLst/>
            <a:ahLst/>
            <a:cxnLst/>
            <a:rect l="l" t="t" r="r" b="b"/>
            <a:pathLst>
              <a:path w="3550978" h="3705954">
                <a:moveTo>
                  <a:pt x="0" y="0"/>
                </a:moveTo>
                <a:lnTo>
                  <a:pt x="3550978" y="0"/>
                </a:lnTo>
                <a:lnTo>
                  <a:pt x="3550978" y="3705955"/>
                </a:lnTo>
                <a:lnTo>
                  <a:pt x="0" y="3705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50933">
            <a:off x="-2582731" y="3638336"/>
            <a:ext cx="4236628" cy="4828066"/>
          </a:xfrm>
          <a:custGeom>
            <a:avLst/>
            <a:gdLst/>
            <a:ahLst/>
            <a:cxnLst/>
            <a:rect l="l" t="t" r="r" b="b"/>
            <a:pathLst>
              <a:path w="4236628" h="4828066">
                <a:moveTo>
                  <a:pt x="0" y="0"/>
                </a:moveTo>
                <a:lnTo>
                  <a:pt x="4236628" y="0"/>
                </a:lnTo>
                <a:lnTo>
                  <a:pt x="4236628" y="4828066"/>
                </a:lnTo>
                <a:lnTo>
                  <a:pt x="0" y="4828066"/>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8" name="Freeform 8"/>
          <p:cNvSpPr/>
          <p:nvPr/>
        </p:nvSpPr>
        <p:spPr>
          <a:xfrm>
            <a:off x="15584336" y="-1920382"/>
            <a:ext cx="4623736" cy="3907057"/>
          </a:xfrm>
          <a:custGeom>
            <a:avLst/>
            <a:gdLst/>
            <a:ahLst/>
            <a:cxnLst/>
            <a:rect l="l" t="t" r="r" b="b"/>
            <a:pathLst>
              <a:path w="4623736" h="3907057">
                <a:moveTo>
                  <a:pt x="0" y="0"/>
                </a:moveTo>
                <a:lnTo>
                  <a:pt x="4623735" y="0"/>
                </a:lnTo>
                <a:lnTo>
                  <a:pt x="4623735" y="3907057"/>
                </a:lnTo>
                <a:lnTo>
                  <a:pt x="0" y="3907057"/>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9" name="Freeform 9"/>
          <p:cNvSpPr/>
          <p:nvPr/>
        </p:nvSpPr>
        <p:spPr>
          <a:xfrm rot="-366315">
            <a:off x="16272866" y="2044607"/>
            <a:ext cx="3659690" cy="4299195"/>
          </a:xfrm>
          <a:custGeom>
            <a:avLst/>
            <a:gdLst/>
            <a:ahLst/>
            <a:cxnLst/>
            <a:rect l="l" t="t" r="r" b="b"/>
            <a:pathLst>
              <a:path w="3659690" h="4299195">
                <a:moveTo>
                  <a:pt x="0" y="0"/>
                </a:moveTo>
                <a:lnTo>
                  <a:pt x="3659690" y="0"/>
                </a:lnTo>
                <a:lnTo>
                  <a:pt x="3659690" y="4299195"/>
                </a:lnTo>
                <a:lnTo>
                  <a:pt x="0" y="42991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a:off x="4624977" y="-3611469"/>
            <a:ext cx="4567505" cy="4720935"/>
          </a:xfrm>
          <a:custGeom>
            <a:avLst/>
            <a:gdLst/>
            <a:ahLst/>
            <a:cxnLst/>
            <a:rect l="l" t="t" r="r" b="b"/>
            <a:pathLst>
              <a:path w="4567505" h="4720935">
                <a:moveTo>
                  <a:pt x="0" y="0"/>
                </a:moveTo>
                <a:lnTo>
                  <a:pt x="4567505" y="0"/>
                </a:lnTo>
                <a:lnTo>
                  <a:pt x="4567505" y="4720935"/>
                </a:lnTo>
                <a:lnTo>
                  <a:pt x="0" y="4720935"/>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1" name="Freeform 11"/>
          <p:cNvSpPr/>
          <p:nvPr/>
        </p:nvSpPr>
        <p:spPr>
          <a:xfrm>
            <a:off x="9924524" y="8931997"/>
            <a:ext cx="5331561" cy="3445521"/>
          </a:xfrm>
          <a:custGeom>
            <a:avLst/>
            <a:gdLst/>
            <a:ahLst/>
            <a:cxnLst/>
            <a:rect l="l" t="t" r="r" b="b"/>
            <a:pathLst>
              <a:path w="5331561" h="3445521">
                <a:moveTo>
                  <a:pt x="0" y="0"/>
                </a:moveTo>
                <a:lnTo>
                  <a:pt x="5331562" y="0"/>
                </a:lnTo>
                <a:lnTo>
                  <a:pt x="5331562" y="3445521"/>
                </a:lnTo>
                <a:lnTo>
                  <a:pt x="0" y="3445521"/>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2" name="Freeform 12"/>
          <p:cNvSpPr/>
          <p:nvPr/>
        </p:nvSpPr>
        <p:spPr>
          <a:xfrm>
            <a:off x="15513261" y="7125624"/>
            <a:ext cx="3869837" cy="4265352"/>
          </a:xfrm>
          <a:custGeom>
            <a:avLst/>
            <a:gdLst/>
            <a:ahLst/>
            <a:cxnLst/>
            <a:rect l="l" t="t" r="r" b="b"/>
            <a:pathLst>
              <a:path w="3869837" h="4265352">
                <a:moveTo>
                  <a:pt x="0" y="0"/>
                </a:moveTo>
                <a:lnTo>
                  <a:pt x="3869837" y="0"/>
                </a:lnTo>
                <a:lnTo>
                  <a:pt x="3869837" y="4265352"/>
                </a:lnTo>
                <a:lnTo>
                  <a:pt x="0" y="4265352"/>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3" name="Freeform 13"/>
          <p:cNvSpPr/>
          <p:nvPr/>
        </p:nvSpPr>
        <p:spPr>
          <a:xfrm rot="-10800000">
            <a:off x="9144000" y="-1365351"/>
            <a:ext cx="6660247" cy="2730701"/>
          </a:xfrm>
          <a:custGeom>
            <a:avLst/>
            <a:gdLst/>
            <a:ahLst/>
            <a:cxnLst/>
            <a:rect l="l" t="t" r="r" b="b"/>
            <a:pathLst>
              <a:path w="6660247" h="2730701">
                <a:moveTo>
                  <a:pt x="0" y="0"/>
                </a:moveTo>
                <a:lnTo>
                  <a:pt x="6660247" y="0"/>
                </a:lnTo>
                <a:lnTo>
                  <a:pt x="6660247" y="2730702"/>
                </a:lnTo>
                <a:lnTo>
                  <a:pt x="0" y="2730702"/>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
        <p:nvSpPr>
          <p:cNvPr id="14" name="Freeform 14"/>
          <p:cNvSpPr/>
          <p:nvPr/>
        </p:nvSpPr>
        <p:spPr>
          <a:xfrm rot="-2611628">
            <a:off x="1608356" y="-1969747"/>
            <a:ext cx="4007991" cy="3041063"/>
          </a:xfrm>
          <a:custGeom>
            <a:avLst/>
            <a:gdLst/>
            <a:ahLst/>
            <a:cxnLst/>
            <a:rect l="l" t="t" r="r" b="b"/>
            <a:pathLst>
              <a:path w="4007991" h="3041063">
                <a:moveTo>
                  <a:pt x="0" y="0"/>
                </a:moveTo>
                <a:lnTo>
                  <a:pt x="4007991" y="0"/>
                </a:lnTo>
                <a:lnTo>
                  <a:pt x="4007991" y="3041063"/>
                </a:lnTo>
                <a:lnTo>
                  <a:pt x="0" y="3041063"/>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txBody>
          <a:bodyPr/>
          <a:lstStyle/>
          <a:p>
            <a:endParaRPr lang="en-US"/>
          </a:p>
        </p:txBody>
      </p:sp>
      <p:sp>
        <p:nvSpPr>
          <p:cNvPr id="15" name="Freeform 15"/>
          <p:cNvSpPr/>
          <p:nvPr/>
        </p:nvSpPr>
        <p:spPr>
          <a:xfrm rot="3439542">
            <a:off x="14516683" y="1468071"/>
            <a:ext cx="2770524" cy="1664799"/>
          </a:xfrm>
          <a:custGeom>
            <a:avLst/>
            <a:gdLst/>
            <a:ahLst/>
            <a:cxnLst/>
            <a:rect l="l" t="t" r="r" b="b"/>
            <a:pathLst>
              <a:path w="2770524" h="1664799">
                <a:moveTo>
                  <a:pt x="0" y="0"/>
                </a:moveTo>
                <a:lnTo>
                  <a:pt x="2770524" y="0"/>
                </a:lnTo>
                <a:lnTo>
                  <a:pt x="2770524" y="1664800"/>
                </a:lnTo>
                <a:lnTo>
                  <a:pt x="0" y="166480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6" name="Freeform 16"/>
          <p:cNvSpPr/>
          <p:nvPr/>
        </p:nvSpPr>
        <p:spPr>
          <a:xfrm rot="-7235282">
            <a:off x="5523468" y="7309900"/>
            <a:ext cx="2770524" cy="1664799"/>
          </a:xfrm>
          <a:custGeom>
            <a:avLst/>
            <a:gdLst/>
            <a:ahLst/>
            <a:cxnLst/>
            <a:rect l="l" t="t" r="r" b="b"/>
            <a:pathLst>
              <a:path w="2770524" h="1664799">
                <a:moveTo>
                  <a:pt x="0" y="0"/>
                </a:moveTo>
                <a:lnTo>
                  <a:pt x="2770524" y="0"/>
                </a:lnTo>
                <a:lnTo>
                  <a:pt x="2770524" y="1664799"/>
                </a:lnTo>
                <a:lnTo>
                  <a:pt x="0" y="166479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7" name="Freeform 17"/>
          <p:cNvSpPr/>
          <p:nvPr/>
        </p:nvSpPr>
        <p:spPr>
          <a:xfrm flipH="1">
            <a:off x="2413804" y="1109466"/>
            <a:ext cx="1198548" cy="1291578"/>
          </a:xfrm>
          <a:custGeom>
            <a:avLst/>
            <a:gdLst/>
            <a:ahLst/>
            <a:cxnLst/>
            <a:rect l="l" t="t" r="r" b="b"/>
            <a:pathLst>
              <a:path w="1198548" h="1291578">
                <a:moveTo>
                  <a:pt x="1198547" y="0"/>
                </a:moveTo>
                <a:lnTo>
                  <a:pt x="0" y="0"/>
                </a:lnTo>
                <a:lnTo>
                  <a:pt x="0" y="1291579"/>
                </a:lnTo>
                <a:lnTo>
                  <a:pt x="1198547" y="1291579"/>
                </a:lnTo>
                <a:lnTo>
                  <a:pt x="1198547"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txBody>
          <a:bodyPr/>
          <a:lstStyle/>
          <a:p>
            <a:endParaRPr lang="en-US"/>
          </a:p>
        </p:txBody>
      </p:sp>
      <p:sp>
        <p:nvSpPr>
          <p:cNvPr id="18" name="Freeform 18"/>
          <p:cNvSpPr/>
          <p:nvPr/>
        </p:nvSpPr>
        <p:spPr>
          <a:xfrm>
            <a:off x="14761802" y="7478637"/>
            <a:ext cx="1140143" cy="1228640"/>
          </a:xfrm>
          <a:custGeom>
            <a:avLst/>
            <a:gdLst/>
            <a:ahLst/>
            <a:cxnLst/>
            <a:rect l="l" t="t" r="r" b="b"/>
            <a:pathLst>
              <a:path w="1140143" h="1228640">
                <a:moveTo>
                  <a:pt x="0" y="0"/>
                </a:moveTo>
                <a:lnTo>
                  <a:pt x="1140143" y="0"/>
                </a:lnTo>
                <a:lnTo>
                  <a:pt x="1140143" y="1228641"/>
                </a:lnTo>
                <a:lnTo>
                  <a:pt x="0" y="1228641"/>
                </a:lnTo>
                <a:lnTo>
                  <a:pt x="0"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txBody>
          <a:bodyPr/>
          <a:lstStyle/>
          <a:p>
            <a:endParaRPr lang="en-US"/>
          </a:p>
        </p:txBody>
      </p:sp>
      <p:sp>
        <p:nvSpPr>
          <p:cNvPr id="19" name="TextBox 19"/>
          <p:cNvSpPr txBox="1"/>
          <p:nvPr/>
        </p:nvSpPr>
        <p:spPr>
          <a:xfrm>
            <a:off x="1196989" y="3522285"/>
            <a:ext cx="15990987" cy="3740785"/>
          </a:xfrm>
          <a:prstGeom prst="rect">
            <a:avLst/>
          </a:prstGeom>
        </p:spPr>
        <p:txBody>
          <a:bodyPr lIns="0" tIns="0" rIns="0" bIns="0" rtlCol="0" anchor="t">
            <a:spAutoFit/>
          </a:bodyPr>
          <a:lstStyle/>
          <a:p>
            <a:pPr marL="798826" lvl="1" indent="-399413" algn="ctr">
              <a:lnSpc>
                <a:spcPts val="5179"/>
              </a:lnSpc>
              <a:buAutoNum type="arabicPeriod"/>
            </a:pPr>
            <a:r>
              <a:rPr lang="en-US" sz="3699" spc="-221">
                <a:solidFill>
                  <a:srgbClr val="30693F"/>
                </a:solidFill>
                <a:latin typeface="Rustic Printed"/>
                <a:ea typeface="Rustic Printed"/>
                <a:cs typeface="Rustic Printed"/>
                <a:sym typeface="Rustic Printed"/>
              </a:rPr>
              <a:t>WHAT ADDITIONAL RESOURCES COULD HELP STUDENTS FEEL SAFE AND SUPPORTED?</a:t>
            </a:r>
          </a:p>
          <a:p>
            <a:pPr marL="798826" lvl="1" indent="-399413" algn="ctr">
              <a:lnSpc>
                <a:spcPts val="5179"/>
              </a:lnSpc>
              <a:buAutoNum type="arabicPeriod"/>
            </a:pPr>
            <a:r>
              <a:rPr lang="en-US" sz="3699" spc="-221">
                <a:solidFill>
                  <a:srgbClr val="30693F"/>
                </a:solidFill>
                <a:latin typeface="Rustic Printed"/>
                <a:ea typeface="Rustic Printed"/>
                <a:cs typeface="Rustic Printed"/>
                <a:sym typeface="Rustic Printed"/>
              </a:rPr>
              <a:t>ARE THERE UNIQUE CHALLENGES ON OUR CAMPUS THAT AREN’T BEING ADDRESSED?</a:t>
            </a:r>
          </a:p>
          <a:p>
            <a:pPr marL="798826" lvl="1" indent="-399413" algn="ctr">
              <a:lnSpc>
                <a:spcPts val="5179"/>
              </a:lnSpc>
              <a:buAutoNum type="arabicPeriod"/>
            </a:pPr>
            <a:r>
              <a:rPr lang="en-US" sz="3699" spc="-221">
                <a:solidFill>
                  <a:srgbClr val="30693F"/>
                </a:solidFill>
                <a:latin typeface="Rustic Printed"/>
                <a:ea typeface="Rustic Printed"/>
                <a:cs typeface="Rustic Printed"/>
                <a:sym typeface="Rustic Printed"/>
              </a:rPr>
              <a:t>HOW CAN WE MAKE SUPPORTIVE MEASURES MORE ACCESSIBLE, FLEXIBLE, OR STUDENT-CENTERED?</a:t>
            </a:r>
          </a:p>
          <a:p>
            <a:pPr algn="ctr">
              <a:lnSpc>
                <a:spcPts val="14000"/>
              </a:lnSpc>
              <a:spcBef>
                <a:spcPct val="0"/>
              </a:spcBef>
            </a:pPr>
            <a:endParaRPr lang="en-US" sz="3699" spc="-221">
              <a:solidFill>
                <a:srgbClr val="30693F"/>
              </a:solidFill>
              <a:latin typeface="Rustic Printed"/>
              <a:ea typeface="Rustic Printed"/>
              <a:cs typeface="Rustic Printed"/>
              <a:sym typeface="Rustic Printed"/>
            </a:endParaRPr>
          </a:p>
        </p:txBody>
      </p:sp>
      <p:sp>
        <p:nvSpPr>
          <p:cNvPr id="20" name="TextBox 20"/>
          <p:cNvSpPr txBox="1"/>
          <p:nvPr/>
        </p:nvSpPr>
        <p:spPr>
          <a:xfrm>
            <a:off x="1612896" y="6611948"/>
            <a:ext cx="19332801" cy="1832906"/>
          </a:xfrm>
          <a:prstGeom prst="rect">
            <a:avLst/>
          </a:prstGeom>
        </p:spPr>
        <p:txBody>
          <a:bodyPr lIns="0" tIns="0" rIns="0" bIns="0" rtlCol="0" anchor="t">
            <a:spAutoFit/>
          </a:bodyPr>
          <a:lstStyle/>
          <a:p>
            <a:pPr marL="0" lvl="0" indent="0" algn="ctr">
              <a:lnSpc>
                <a:spcPts val="10575"/>
              </a:lnSpc>
            </a:pPr>
            <a:r>
              <a:rPr lang="en-US" sz="12589" spc="-755">
                <a:solidFill>
                  <a:srgbClr val="30693F"/>
                </a:solidFill>
                <a:latin typeface="Rustic Printed"/>
                <a:ea typeface="Rustic Printed"/>
                <a:cs typeface="Rustic Printed"/>
                <a:sym typeface="Rustic Printe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432</Words>
  <Application>Microsoft Office PowerPoint</Application>
  <PresentationFormat>Custom</PresentationFormat>
  <Paragraphs>50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Canva Sans</vt:lpstr>
      <vt:lpstr>Arial</vt:lpstr>
      <vt:lpstr>Canva Sans Medium</vt:lpstr>
      <vt:lpstr>Rustic Printed</vt:lpstr>
      <vt:lpstr>Calibri</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Napa Valley College Supportive Measures</dc:title>
  <cp:lastModifiedBy>Kelly Tomlinson</cp:lastModifiedBy>
  <cp:revision>2</cp:revision>
  <dcterms:created xsi:type="dcterms:W3CDTF">2006-08-16T00:00:00Z</dcterms:created>
  <dcterms:modified xsi:type="dcterms:W3CDTF">2025-02-14T18:02:57Z</dcterms:modified>
  <dc:identifier>DAGfBte3HWI</dc:identifier>
</cp:coreProperties>
</file>